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DM Sans Medium"/>
      <p:regular r:id="rId30"/>
      <p:bold r:id="rId31"/>
      <p:italic r:id="rId32"/>
      <p:boldItalic r:id="rId33"/>
    </p:embeddedFont>
    <p:embeddedFont>
      <p:font typeface="Roboto"/>
      <p:regular r:id="rId34"/>
      <p:bold r:id="rId35"/>
      <p:italic r:id="rId36"/>
      <p:boldItalic r:id="rId37"/>
    </p:embeddedFont>
    <p:embeddedFont>
      <p:font typeface="DM Sans"/>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hL4Vq4k2WbzMYIUO0cDNTUSxWM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MSans-italic.fntdata"/><Relationship Id="rId20" Type="http://schemas.openxmlformats.org/officeDocument/2006/relationships/slide" Target="slides/slide16.xml"/><Relationship Id="rId42" Type="http://schemas.openxmlformats.org/officeDocument/2006/relationships/font" Target="fonts/CenturyGothic-regular.fntdata"/><Relationship Id="rId41" Type="http://schemas.openxmlformats.org/officeDocument/2006/relationships/font" Target="fonts/DMSans-boldItalic.fntdata"/><Relationship Id="rId22" Type="http://schemas.openxmlformats.org/officeDocument/2006/relationships/slide" Target="slides/slide18.xml"/><Relationship Id="rId44" Type="http://schemas.openxmlformats.org/officeDocument/2006/relationships/font" Target="fonts/CenturyGothic-italic.fntdata"/><Relationship Id="rId21" Type="http://schemas.openxmlformats.org/officeDocument/2006/relationships/slide" Target="slides/slide17.xml"/><Relationship Id="rId43" Type="http://schemas.openxmlformats.org/officeDocument/2006/relationships/font" Target="fonts/CenturyGothic-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ansMedium-bold.fntdata"/><Relationship Id="rId30" Type="http://schemas.openxmlformats.org/officeDocument/2006/relationships/font" Target="fonts/DMSansMedium-regular.fntdata"/><Relationship Id="rId11" Type="http://schemas.openxmlformats.org/officeDocument/2006/relationships/slide" Target="slides/slide7.xml"/><Relationship Id="rId33" Type="http://schemas.openxmlformats.org/officeDocument/2006/relationships/font" Target="fonts/DMSansMedium-boldItalic.fntdata"/><Relationship Id="rId10" Type="http://schemas.openxmlformats.org/officeDocument/2006/relationships/slide" Target="slides/slide6.xml"/><Relationship Id="rId32" Type="http://schemas.openxmlformats.org/officeDocument/2006/relationships/font" Target="fonts/DMSansMedium-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DMSans-bold.fntdata"/><Relationship Id="rId16" Type="http://schemas.openxmlformats.org/officeDocument/2006/relationships/slide" Target="slides/slide12.xml"/><Relationship Id="rId38" Type="http://schemas.openxmlformats.org/officeDocument/2006/relationships/font" Target="fonts/DM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In 2021, Americans gave $484.85 billion to charity, a 4.0% increase over 2020.</a:t>
            </a:r>
            <a:endParaRPr/>
          </a:p>
          <a:p>
            <a:pPr indent="0" lvl="0" marL="0" rtl="0" algn="l">
              <a:lnSpc>
                <a:spcPct val="100000"/>
              </a:lnSpc>
              <a:spcBef>
                <a:spcPts val="0"/>
              </a:spcBef>
              <a:spcAft>
                <a:spcPts val="0"/>
              </a:spcAft>
              <a:buClr>
                <a:schemeClr val="dk1"/>
              </a:buClr>
              <a:buSzPts val="1200"/>
              <a:buFont typeface="Calibri"/>
              <a:buNone/>
            </a:pPr>
            <a:r>
              <a:rPr lang="en-US"/>
              <a:t>Source - https://givingusa.org/wp-content/uploads/2022/06/GivingUSA2022_Infographic.pdf</a:t>
            </a:r>
            <a:endParaRPr/>
          </a:p>
          <a:p>
            <a:pPr indent="0" lvl="0" marL="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In 2021 we started to see some of that wealth spread, with </a:t>
            </a:r>
            <a:r>
              <a:rPr b="0" i="1" lang="en-US" sz="1200" u="none" cap="none" strike="noStrike">
                <a:solidFill>
                  <a:schemeClr val="dk1"/>
                </a:solidFill>
                <a:latin typeface="Calibri"/>
                <a:ea typeface="Calibri"/>
                <a:cs typeface="Calibri"/>
                <a:sym typeface="Calibri"/>
              </a:rPr>
              <a:t>over $3</a:t>
            </a:r>
            <a:r>
              <a:rPr i="1" lang="en-US"/>
              <a:t>3</a:t>
            </a:r>
            <a:r>
              <a:rPr b="0" i="1" lang="en-US" sz="1200" u="none" cap="none" strike="noStrike">
                <a:solidFill>
                  <a:schemeClr val="dk1"/>
                </a:solidFill>
                <a:latin typeface="Calibri"/>
                <a:ea typeface="Calibri"/>
                <a:cs typeface="Calibri"/>
                <a:sym typeface="Calibri"/>
              </a:rPr>
              <a:t>0 million in crypto donations to nonprofits and charities</a:t>
            </a:r>
            <a:r>
              <a:rPr b="0" i="0" lang="en-US" sz="1200" u="none" cap="none" strike="noStrike">
                <a:solidFill>
                  <a:schemeClr val="dk1"/>
                </a:solidFill>
                <a:latin typeface="Calibri"/>
                <a:ea typeface="Calibri"/>
                <a:cs typeface="Calibri"/>
                <a:sym typeface="Calibri"/>
              </a:rPr>
              <a:t>. That’s a 971% increase from the $28M donated in 2020</a:t>
            </a:r>
            <a:endParaRPr/>
          </a:p>
          <a:p>
            <a:pPr indent="0" lvl="0" marL="0" rtl="0" algn="l">
              <a:lnSpc>
                <a:spcPct val="100000"/>
              </a:lnSpc>
              <a:spcBef>
                <a:spcPts val="0"/>
              </a:spcBef>
              <a:spcAft>
                <a:spcPts val="0"/>
              </a:spcAft>
              <a:buClr>
                <a:schemeClr val="dk1"/>
              </a:buClr>
              <a:buSzPts val="1200"/>
              <a:buFont typeface="Calibri"/>
              <a:buNone/>
            </a:pPr>
            <a:r>
              <a:rPr lang="en-US"/>
              <a:t>Source - https://insidecharity.org/2022/02/14/tosha-anderson-cryptocurrency-for-nonprofits/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average crypto donations also saw a 236% increase, rising from an average of $3,109 in 2020 to $10,445 in 2021</a:t>
            </a:r>
            <a:endParaRPr/>
          </a:p>
          <a:p>
            <a:pPr indent="0" lvl="0" marL="0" rtl="0" algn="l">
              <a:lnSpc>
                <a:spcPct val="100000"/>
              </a:lnSpc>
              <a:spcBef>
                <a:spcPts val="0"/>
              </a:spcBef>
              <a:spcAft>
                <a:spcPts val="0"/>
              </a:spcAft>
              <a:buClr>
                <a:schemeClr val="dk1"/>
              </a:buClr>
              <a:buSzPts val="1200"/>
              <a:buFont typeface="Calibri"/>
              <a:buNone/>
            </a:pPr>
            <a:r>
              <a:rPr lang="en-US"/>
              <a:t>Source - https://cointelegraph.com/news/crypto-donations-jumped-nearly-16x-in-2021-new-report-says</a:t>
            </a:r>
            <a:endParaRPr/>
          </a:p>
          <a:p>
            <a:pPr indent="-228600" lvl="0" marL="457200" marR="0" rtl="0" algn="l">
              <a:lnSpc>
                <a:spcPct val="100000"/>
              </a:lnSpc>
              <a:spcBef>
                <a:spcPts val="0"/>
              </a:spcBef>
              <a:spcAft>
                <a:spcPts val="0"/>
              </a:spcAft>
              <a:buClr>
                <a:schemeClr val="dk1"/>
              </a:buClr>
              <a:buSzPts val="1400"/>
              <a:buFont typeface="Calibri"/>
              <a:buNone/>
            </a:pPr>
            <a:r>
              <a:t/>
            </a:r>
            <a:endParaRPr/>
          </a:p>
        </p:txBody>
      </p:sp>
      <p:sp>
        <p:nvSpPr>
          <p:cNvPr id="370" name="Google Shape;37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01" name="Google Shape;4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getting money to achieve goal, not activity </a:t>
            </a:r>
            <a:endParaRPr/>
          </a:p>
          <a:p>
            <a:pPr indent="0" lvl="0" marL="0" rtl="0" algn="l">
              <a:lnSpc>
                <a:spcPct val="100000"/>
              </a:lnSpc>
              <a:spcBef>
                <a:spcPts val="0"/>
              </a:spcBef>
              <a:spcAft>
                <a:spcPts val="0"/>
              </a:spcAft>
              <a:buClr>
                <a:schemeClr val="dk1"/>
              </a:buClr>
              <a:buSzPts val="1400"/>
              <a:buFont typeface="Calibri"/>
              <a:buNone/>
            </a:pPr>
            <a:r>
              <a:rPr lang="en-US"/>
              <a:t>add Value for customers - customers using BB to raise revenue by %, Values, KPIS </a:t>
            </a:r>
            <a:endParaRPr/>
          </a:p>
        </p:txBody>
      </p:sp>
      <p:sp>
        <p:nvSpPr>
          <p:cNvPr id="432" name="Google Shape;43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Where did we start?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Idea validation in Nov 21: started idea validation, founded cofounder, advisors, research, learning, customer surveys, market &amp; competitor analysis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June 2022: Incorporation, building technology stack, product market fit, analyze go-to-market strategy, prototyping, financial modelling,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October 2022: first angel investor, customer case study,  FT CTO &amp; Cofounder, VP of technology, UI/UX testing, MVP development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Product Validation phase Jan 2023: working MVP with 2 preselected design partners, AICPA startup accelerator selected,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June 2023: reach 2.53M 1</a:t>
            </a:r>
            <a:r>
              <a:rPr baseline="30000" lang="en-US"/>
              <a:t>st</a:t>
            </a:r>
            <a:r>
              <a:rPr lang="en-US"/>
              <a:t> seed fundraising round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October Product Market Fit Phase: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Next Series 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Scalability: become crypto ERP enterprise accounting system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56" name="Google Shape;45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ad84531b2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02" name="Google Shape;602;g1ad84531b2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52" name="Google Shape;6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aef240145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1aef240145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0" rtl="0" algn="l">
              <a:lnSpc>
                <a:spcPct val="100000"/>
              </a:lnSpc>
              <a:spcBef>
                <a:spcPts val="0"/>
              </a:spcBef>
              <a:spcAft>
                <a:spcPts val="0"/>
              </a:spcAft>
              <a:buClr>
                <a:schemeClr val="dk1"/>
              </a:buClr>
              <a:buSzPts val="1100"/>
              <a:buFont typeface="Arial"/>
              <a:buNone/>
            </a:pPr>
            <a:r>
              <a:rPr lang="en-US" sz="1100">
                <a:latin typeface="DM Sans"/>
                <a:ea typeface="DM Sans"/>
                <a:cs typeface="DM Sans"/>
                <a:sym typeface="DM Sans"/>
              </a:rPr>
              <a:t>Thus, we solve a problem from the perspective of: </a:t>
            </a:r>
            <a:endParaRPr sz="1100">
              <a:latin typeface="DM Sans"/>
              <a:ea typeface="DM Sans"/>
              <a:cs typeface="DM Sans"/>
              <a:sym typeface="DM Sans"/>
            </a:endParaRPr>
          </a:p>
          <a:p>
            <a:pPr indent="228600" lvl="0" marL="0" rtl="0" algn="l">
              <a:lnSpc>
                <a:spcPct val="100000"/>
              </a:lnSpc>
              <a:spcBef>
                <a:spcPts val="0"/>
              </a:spcBef>
              <a:spcAft>
                <a:spcPts val="0"/>
              </a:spcAft>
              <a:buClr>
                <a:schemeClr val="dk1"/>
              </a:buClr>
              <a:buSzPts val="1100"/>
              <a:buFont typeface="Arial"/>
              <a:buNone/>
            </a:pPr>
            <a:r>
              <a:t/>
            </a:r>
            <a:endParaRPr sz="1100">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Noto Sans Symbols"/>
              <a:buChar char="●"/>
            </a:pPr>
            <a:r>
              <a:rPr b="1" lang="en-US" sz="1100">
                <a:latin typeface="DM Sans"/>
                <a:ea typeface="DM Sans"/>
                <a:cs typeface="DM Sans"/>
                <a:sym typeface="DM Sans"/>
              </a:rPr>
              <a:t>Crypto Donor </a:t>
            </a:r>
            <a:r>
              <a:rPr lang="en-US" sz="1100">
                <a:latin typeface="DM Sans"/>
                <a:ea typeface="DM Sans"/>
                <a:cs typeface="DM Sans"/>
                <a:sym typeface="DM Sans"/>
              </a:rPr>
              <a:t>– It makes very easy steps to go to a Nonprofit website/receive an email with a QR code, select 75+ approved cryptocurrency, click donate and receive an automatic acknowledgment letter/tax receipt, see real-time impact measurements and KPIs</a:t>
            </a:r>
            <a:endParaRPr sz="1100">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Noto Sans Symbols"/>
              <a:buChar char="●"/>
            </a:pPr>
            <a:r>
              <a:rPr b="1" lang="en-US" sz="1100">
                <a:latin typeface="DM Sans"/>
                <a:ea typeface="DM Sans"/>
                <a:cs typeface="DM Sans"/>
                <a:sym typeface="DM Sans"/>
              </a:rPr>
              <a:t>Nonprofit </a:t>
            </a:r>
            <a:r>
              <a:rPr lang="en-US" sz="1100">
                <a:latin typeface="DM Sans"/>
                <a:ea typeface="DM Sans"/>
                <a:cs typeface="DM Sans"/>
                <a:sym typeface="DM Sans"/>
              </a:rPr>
              <a:t>– New revenue growth source with secure, fast, low-cost, zero risk. Set-up takes &lt; 2hr</a:t>
            </a:r>
            <a:endParaRPr sz="1100">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Noto Sans Symbols"/>
              <a:buChar char="●"/>
            </a:pPr>
            <a:r>
              <a:rPr b="1" lang="en-US" sz="1100">
                <a:latin typeface="DM Sans"/>
                <a:ea typeface="DM Sans"/>
                <a:cs typeface="DM Sans"/>
                <a:sym typeface="DM Sans"/>
              </a:rPr>
              <a:t>Accountant </a:t>
            </a:r>
            <a:r>
              <a:rPr lang="en-US" sz="1100">
                <a:latin typeface="DM Sans"/>
                <a:ea typeface="DM Sans"/>
                <a:cs typeface="DM Sans"/>
                <a:sym typeface="DM Sans"/>
              </a:rPr>
              <a:t>– Integration into the accounting system eliminates tedious and manual work so that accounting staff can focus on the analytical side. Crypto donations, payments, and receipts are converted into USD and are automatically posted and reconciled into the accounting system.</a:t>
            </a:r>
            <a:endParaRPr sz="1100">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Noto Sans Symbols"/>
              <a:buChar char="●"/>
            </a:pPr>
            <a:r>
              <a:rPr b="1" lang="en-US" sz="1100">
                <a:latin typeface="DM Sans"/>
                <a:ea typeface="DM Sans"/>
                <a:cs typeface="DM Sans"/>
                <a:sym typeface="DM Sans"/>
              </a:rPr>
              <a:t>Fundraiser</a:t>
            </a:r>
            <a:r>
              <a:rPr lang="en-US" sz="1100">
                <a:latin typeface="DM Sans"/>
                <a:ea typeface="DM Sans"/>
                <a:cs typeface="DM Sans"/>
                <a:sym typeface="DM Sans"/>
              </a:rPr>
              <a:t> – Trusted community to expand crypto fundraising network</a:t>
            </a:r>
            <a:endParaRPr/>
          </a:p>
        </p:txBody>
      </p:sp>
      <p:sp>
        <p:nvSpPr>
          <p:cNvPr id="667" name="Google Shape;6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aef240145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Customer Email with one pager.</a:t>
            </a:r>
            <a:endParaRPr/>
          </a:p>
          <a:p>
            <a:pPr indent="0" lvl="0" marL="0" rtl="0" algn="l">
              <a:lnSpc>
                <a:spcPct val="100000"/>
              </a:lnSpc>
              <a:spcBef>
                <a:spcPts val="0"/>
              </a:spcBef>
              <a:spcAft>
                <a:spcPts val="0"/>
              </a:spcAft>
              <a:buSzPts val="1400"/>
              <a:buNone/>
            </a:pPr>
            <a:r>
              <a:rPr lang="en-US"/>
              <a:t>Walk them through figma prototype on demo is the end goal.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Want to say in email to us. Yes Kate, we will be more than happy to jump on a call here. Why we are different? We are compared to zen ledger with taxes.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Have accepted donation.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accountant goes back to BixBeta. Should have integrations menu button on the left. Make integration setup.  With two sub buttons sync setup &amp; sync now.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Client needs to see that they are logged in and they click sync and then they see the transaction synced to Sage Intact.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What would it look like in Sage Intact.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 BixBeta we need to see a menu icon transactions. When they click on this icon, same transactions from accounting slide can be listed here.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Need to do the same for deposits. (Donations without invoice)</a:t>
            </a:r>
            <a:endParaRPr/>
          </a:p>
        </p:txBody>
      </p:sp>
      <p:sp>
        <p:nvSpPr>
          <p:cNvPr id="709" name="Google Shape;709;g1aef24014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latin typeface="Roboto"/>
                <a:ea typeface="Roboto"/>
                <a:cs typeface="Roboto"/>
                <a:sym typeface="Roboto"/>
              </a:rPr>
              <a:t>I want to share my customer's real story - NFP's purpose is to protect journalists in war-zone areas and save their lives. </a:t>
            </a:r>
            <a:r>
              <a:rPr lang="en-US">
                <a:latin typeface="Roboto"/>
                <a:ea typeface="Roboto"/>
                <a:cs typeface="Roboto"/>
                <a:sym typeface="Roboto"/>
              </a:rPr>
              <a:t>Journalists fly to warzone places like Afghanistan and Ukraine in the middle of the war and conflict, dangerous areas. Therefore, I have served nonprofits over the decade because my effort triplicates when I see what they do to save lives and make the world a better place for all of us. This map with red numbers here represents how many journalists have been killed in the Russia-Ukraine war. Sad, unfortunate story, my client fights to protect those journalists in the warzone, so they started accepting crypto donations in Nov’21 and recorded up to $1M crypto donations FY21 and Early spring FY22, which equals almost 15% of regular giving revenue, it came, accepted and let assume saved at minimum five journalists live. It is the real story behind why we want to open new revenue sources for nonprofits to be ready and very comfortable to walk into the digital space and not say “NO” to revenue coming from digital assets because they have not prepared for crypto space and they do not have tools in place to accept, transact, reconcile and report on crypto transactions </a:t>
            </a:r>
            <a:endParaRPr>
              <a:latin typeface="Roboto"/>
              <a:ea typeface="Roboto"/>
              <a:cs typeface="Roboto"/>
              <a:sym typeface="Roboto"/>
            </a:endParaRPr>
          </a:p>
          <a:p>
            <a:pPr indent="0" lvl="0" marL="0" rtl="0" algn="l">
              <a:lnSpc>
                <a:spcPct val="100000"/>
              </a:lnSpc>
              <a:spcBef>
                <a:spcPts val="0"/>
              </a:spcBef>
              <a:spcAft>
                <a:spcPts val="0"/>
              </a:spcAft>
              <a:buSzPts val="1400"/>
              <a:buNone/>
            </a:pPr>
            <a:r>
              <a:t/>
            </a:r>
            <a:endParaRPr b="1">
              <a:latin typeface="Roboto"/>
              <a:ea typeface="Roboto"/>
              <a:cs typeface="Roboto"/>
              <a:sym typeface="Roboto"/>
            </a:endParaRPr>
          </a:p>
        </p:txBody>
      </p:sp>
      <p:sp>
        <p:nvSpPr>
          <p:cNvPr id="125" name="Google Shape;12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p:nvPr>
            <p:ph idx="2" type="pic"/>
          </p:nvPr>
        </p:nvSpPr>
        <p:spPr>
          <a:xfrm>
            <a:off x="5183188" y="987425"/>
            <a:ext cx="6172200" cy="4873625"/>
          </a:xfrm>
          <a:prstGeom prst="rect">
            <a:avLst/>
          </a:prstGeom>
          <a:noFill/>
          <a:ln>
            <a:noFill/>
          </a:ln>
        </p:spPr>
      </p:sp>
      <p:sp>
        <p:nvSpPr>
          <p:cNvPr id="68" name="Google Shape;68;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AFF"/>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vingusa.org/wp-content/uploads/2022/06/GivingUSA2022_Infographic.pdf" TargetMode="External"/><Relationship Id="rId4" Type="http://schemas.openxmlformats.org/officeDocument/2006/relationships/hyperlink" Target="https://insidecharity.org/2022/02/14/tosha-anderson-cryptocurrency-for-nonprofits/" TargetMode="External"/><Relationship Id="rId5" Type="http://schemas.openxmlformats.org/officeDocument/2006/relationships/hyperlink" Target="https://cointelegraph.com/news/crypto-donations-jumped-nearly-16x-in-2021-new-report-says" TargetMode="External"/><Relationship Id="rId6" Type="http://schemas.openxmlformats.org/officeDocument/2006/relationships/image" Target="../media/image58.png"/></Relationships>
</file>

<file path=ppt/slides/_rels/slide12.xml.rels><?xml version="1.0" encoding="UTF-8" standalone="yes"?><Relationships xmlns="http://schemas.openxmlformats.org/package/2006/relationships"><Relationship Id="rId20" Type="http://schemas.openxmlformats.org/officeDocument/2006/relationships/image" Target="../media/image66.png"/><Relationship Id="rId11" Type="http://schemas.openxmlformats.org/officeDocument/2006/relationships/image" Target="../media/image50.png"/><Relationship Id="rId10" Type="http://schemas.openxmlformats.org/officeDocument/2006/relationships/image" Target="../media/image55.png"/><Relationship Id="rId21" Type="http://schemas.openxmlformats.org/officeDocument/2006/relationships/image" Target="../media/image61.png"/><Relationship Id="rId13" Type="http://schemas.openxmlformats.org/officeDocument/2006/relationships/image" Target="../media/image57.png"/><Relationship Id="rId12"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54.png"/><Relationship Id="rId15" Type="http://schemas.openxmlformats.org/officeDocument/2006/relationships/image" Target="../media/image59.png"/><Relationship Id="rId14" Type="http://schemas.openxmlformats.org/officeDocument/2006/relationships/image" Target="../media/image51.png"/><Relationship Id="rId17" Type="http://schemas.openxmlformats.org/officeDocument/2006/relationships/image" Target="../media/image64.png"/><Relationship Id="rId16" Type="http://schemas.openxmlformats.org/officeDocument/2006/relationships/image" Target="../media/image67.png"/><Relationship Id="rId5" Type="http://schemas.openxmlformats.org/officeDocument/2006/relationships/image" Target="../media/image44.png"/><Relationship Id="rId19" Type="http://schemas.openxmlformats.org/officeDocument/2006/relationships/image" Target="../media/image8.png"/><Relationship Id="rId6" Type="http://schemas.openxmlformats.org/officeDocument/2006/relationships/image" Target="../media/image43.png"/><Relationship Id="rId18" Type="http://schemas.openxmlformats.org/officeDocument/2006/relationships/image" Target="../media/image2.png"/><Relationship Id="rId7" Type="http://schemas.openxmlformats.org/officeDocument/2006/relationships/image" Target="../media/image46.png"/><Relationship Id="rId8"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5.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2.png"/><Relationship Id="rId4" Type="http://schemas.openxmlformats.org/officeDocument/2006/relationships/image" Target="../media/image86.png"/><Relationship Id="rId5" Type="http://schemas.openxmlformats.org/officeDocument/2006/relationships/image" Target="../media/image78.png"/><Relationship Id="rId6" Type="http://schemas.openxmlformats.org/officeDocument/2006/relationships/image" Target="../media/image87.png"/><Relationship Id="rId7" Type="http://schemas.openxmlformats.org/officeDocument/2006/relationships/image" Target="../media/image84.png"/><Relationship Id="rId8" Type="http://schemas.openxmlformats.org/officeDocument/2006/relationships/image" Target="../media/image89.png"/></Relationships>
</file>

<file path=ppt/slides/_rels/slide18.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81.png"/><Relationship Id="rId13" Type="http://schemas.openxmlformats.org/officeDocument/2006/relationships/image" Target="../media/image105.png"/><Relationship Id="rId12" Type="http://schemas.openxmlformats.org/officeDocument/2006/relationships/image" Target="../media/image90.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3.png"/><Relationship Id="rId15" Type="http://schemas.openxmlformats.org/officeDocument/2006/relationships/image" Target="../media/image108.png"/><Relationship Id="rId14" Type="http://schemas.openxmlformats.org/officeDocument/2006/relationships/image" Target="../media/image96.png"/><Relationship Id="rId16" Type="http://schemas.openxmlformats.org/officeDocument/2006/relationships/image" Target="../media/image92.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 Id="rId11" Type="http://schemas.openxmlformats.org/officeDocument/2006/relationships/image" Target="../media/image3.png"/><Relationship Id="rId10" Type="http://schemas.openxmlformats.org/officeDocument/2006/relationships/image" Target="../media/image6.png"/><Relationship Id="rId12" Type="http://schemas.openxmlformats.org/officeDocument/2006/relationships/image" Target="../media/image10.jpg"/><Relationship Id="rId9"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jpg"/><Relationship Id="rId7" Type="http://schemas.openxmlformats.org/officeDocument/2006/relationships/image" Target="../media/image15.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103.png"/><Relationship Id="rId6" Type="http://schemas.openxmlformats.org/officeDocument/2006/relationships/image" Target="../media/image91.png"/><Relationship Id="rId7" Type="http://schemas.openxmlformats.org/officeDocument/2006/relationships/image" Target="../media/image98.png"/><Relationship Id="rId8"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94.png"/><Relationship Id="rId5" Type="http://schemas.openxmlformats.org/officeDocument/2006/relationships/image" Target="../media/image104.png"/><Relationship Id="rId6" Type="http://schemas.openxmlformats.org/officeDocument/2006/relationships/image" Target="../media/image42.png"/><Relationship Id="rId7" Type="http://schemas.openxmlformats.org/officeDocument/2006/relationships/image" Target="../media/image50.png"/><Relationship Id="rId8" Type="http://schemas.openxmlformats.org/officeDocument/2006/relationships/image" Target="../media/image1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2.png"/></Relationships>
</file>

<file path=ppt/slides/_rels/slide8.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9.png"/><Relationship Id="rId13" Type="http://schemas.openxmlformats.org/officeDocument/2006/relationships/image" Target="../media/image56.pn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5.png"/><Relationship Id="rId9"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5674882" y="1370143"/>
            <a:ext cx="6391270" cy="4157446"/>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C63A4"/>
              </a:buClr>
              <a:buSzPts val="6600"/>
              <a:buFont typeface="Century Gothic"/>
              <a:buNone/>
            </a:pPr>
            <a:r>
              <a:rPr b="0" i="0" lang="en-US" sz="6600" u="none" cap="none" strike="noStrike">
                <a:solidFill>
                  <a:srgbClr val="2D3958"/>
                </a:solidFill>
                <a:latin typeface="DM Sans"/>
                <a:ea typeface="DM Sans"/>
                <a:cs typeface="DM Sans"/>
                <a:sym typeface="DM Sans"/>
              </a:rPr>
              <a:t>BixBeta</a:t>
            </a:r>
            <a:endParaRPr b="0" i="0" sz="1400" u="none" cap="none" strike="noStrike">
              <a:solidFill>
                <a:srgbClr val="2D3958"/>
              </a:solidFill>
              <a:latin typeface="DM Sans"/>
              <a:ea typeface="DM Sans"/>
              <a:cs typeface="DM Sans"/>
              <a:sym typeface="DM Sans"/>
            </a:endParaRPr>
          </a:p>
        </p:txBody>
      </p:sp>
      <p:sp>
        <p:nvSpPr>
          <p:cNvPr id="89" name="Google Shape;89;p1"/>
          <p:cNvSpPr txBox="1"/>
          <p:nvPr/>
        </p:nvSpPr>
        <p:spPr>
          <a:xfrm>
            <a:off x="1121861" y="1370143"/>
            <a:ext cx="2913091" cy="4157446"/>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rgbClr val="546285"/>
                </a:solidFill>
                <a:latin typeface="DM Sans"/>
                <a:ea typeface="DM Sans"/>
                <a:cs typeface="DM Sans"/>
                <a:sym typeface="DM Sans"/>
              </a:rPr>
              <a:t>A CRYPTO ACCOUNTING AND PAYMENT SOLUTION</a:t>
            </a:r>
            <a:br>
              <a:rPr b="0" i="0" lang="en-US" sz="2000" u="none" cap="none" strike="noStrike">
                <a:solidFill>
                  <a:srgbClr val="546285"/>
                </a:solidFill>
                <a:latin typeface="DM Sans"/>
                <a:ea typeface="DM Sans"/>
                <a:cs typeface="DM Sans"/>
                <a:sym typeface="DM Sans"/>
              </a:rPr>
            </a:br>
            <a:r>
              <a:rPr b="0" i="0" lang="en-US" sz="2000" u="none" cap="none" strike="noStrike">
                <a:solidFill>
                  <a:srgbClr val="546285"/>
                </a:solidFill>
                <a:latin typeface="DM Sans"/>
                <a:ea typeface="DM Sans"/>
                <a:cs typeface="DM Sans"/>
                <a:sym typeface="DM Sans"/>
              </a:rPr>
              <a:t>FOR NONPROFITS</a:t>
            </a:r>
            <a:endParaRPr b="0" i="0" sz="1400" u="none" cap="none" strike="noStrike">
              <a:solidFill>
                <a:srgbClr val="546285"/>
              </a:solidFill>
              <a:latin typeface="DM Sans"/>
              <a:ea typeface="DM Sans"/>
              <a:cs typeface="DM Sans"/>
              <a:sym typeface="DM Sans"/>
            </a:endParaRPr>
          </a:p>
        </p:txBody>
      </p:sp>
      <p:cxnSp>
        <p:nvCxnSpPr>
          <p:cNvPr id="90" name="Google Shape;90;p1"/>
          <p:cNvCxnSpPr/>
          <p:nvPr/>
        </p:nvCxnSpPr>
        <p:spPr>
          <a:xfrm>
            <a:off x="4356687" y="2458387"/>
            <a:ext cx="0" cy="1963711"/>
          </a:xfrm>
          <a:prstGeom prst="straightConnector1">
            <a:avLst/>
          </a:prstGeom>
          <a:noFill/>
          <a:ln cap="sq" cmpd="sng" w="15875">
            <a:solidFill>
              <a:srgbClr val="546285"/>
            </a:solidFill>
            <a:prstDash val="solid"/>
            <a:miter lim="800000"/>
            <a:headEnd len="sm" w="sm" type="none"/>
            <a:tailEnd len="sm" w="sm" type="none"/>
          </a:ln>
        </p:spPr>
      </p:cxnSp>
      <p:sp>
        <p:nvSpPr>
          <p:cNvPr id="91" name="Google Shape;9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Logo&#10;&#10;Description automatically generated" id="92" name="Google Shape;92;p1"/>
          <p:cNvPicPr preferRelativeResize="0"/>
          <p:nvPr/>
        </p:nvPicPr>
        <p:blipFill rotWithShape="1">
          <a:blip r:embed="rId3">
            <a:alphaModFix/>
          </a:blip>
          <a:srcRect b="29551" l="1871" r="78533" t="36155"/>
          <a:stretch/>
        </p:blipFill>
        <p:spPr>
          <a:xfrm>
            <a:off x="4466499" y="2725614"/>
            <a:ext cx="1149768" cy="14067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1"/>
          <p:cNvSpPr txBox="1"/>
          <p:nvPr/>
        </p:nvSpPr>
        <p:spPr>
          <a:xfrm>
            <a:off x="1715293" y="563982"/>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Business Model</a:t>
            </a:r>
            <a:endParaRPr b="0" i="0" sz="1400" u="none" cap="none" strike="noStrike">
              <a:solidFill>
                <a:srgbClr val="2D3958"/>
              </a:solidFill>
              <a:latin typeface="DM Sans Medium"/>
              <a:ea typeface="DM Sans Medium"/>
              <a:cs typeface="DM Sans Medium"/>
              <a:sym typeface="DM Sans Medium"/>
            </a:endParaRPr>
          </a:p>
        </p:txBody>
      </p:sp>
      <p:sp>
        <p:nvSpPr>
          <p:cNvPr id="361" name="Google Shape;361;p11"/>
          <p:cNvSpPr/>
          <p:nvPr/>
        </p:nvSpPr>
        <p:spPr>
          <a:xfrm>
            <a:off x="1202079" y="1477478"/>
            <a:ext cx="4628225" cy="4025769"/>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6000" u="none" cap="none" strike="noStrike">
                <a:solidFill>
                  <a:srgbClr val="546285"/>
                </a:solidFill>
                <a:latin typeface="DM Sans"/>
                <a:ea typeface="DM Sans"/>
                <a:cs typeface="DM Sans"/>
                <a:sym typeface="DM Sans"/>
              </a:rPr>
              <a:t>Base Model</a:t>
            </a:r>
            <a:endParaRPr b="0" i="0" sz="6000" u="none" cap="none" strike="noStrike">
              <a:solidFill>
                <a:srgbClr val="546285"/>
              </a:solidFill>
              <a:latin typeface="DM Sans"/>
              <a:ea typeface="DM Sans"/>
              <a:cs typeface="DM Sans"/>
              <a:sym typeface="DM Sans"/>
            </a:endParaRPr>
          </a:p>
          <a:p>
            <a:pPr indent="0" lvl="0" marL="0" marR="0" rtl="0" algn="l">
              <a:lnSpc>
                <a:spcPct val="125000"/>
              </a:lnSpc>
              <a:spcBef>
                <a:spcPts val="0"/>
              </a:spcBef>
              <a:spcAft>
                <a:spcPts val="0"/>
              </a:spcAft>
              <a:buClr>
                <a:srgbClr val="000000"/>
              </a:buClr>
              <a:buSzPts val="3600"/>
              <a:buFont typeface="Arial"/>
              <a:buNone/>
            </a:pPr>
            <a:r>
              <a:rPr b="0" i="0" lang="en-US" sz="5400" u="none" cap="none" strike="noStrike">
                <a:solidFill>
                  <a:srgbClr val="6A35FF"/>
                </a:solidFill>
                <a:latin typeface="DM Sans"/>
                <a:ea typeface="DM Sans"/>
                <a:cs typeface="DM Sans"/>
                <a:sym typeface="DM Sans"/>
              </a:rPr>
              <a:t>3% </a:t>
            </a:r>
            <a:r>
              <a:rPr b="0" i="0" lang="en-US" sz="2800" u="none" cap="none" strike="noStrike">
                <a:solidFill>
                  <a:srgbClr val="6A35FF"/>
                </a:solidFill>
                <a:latin typeface="DM Sans"/>
                <a:ea typeface="DM Sans"/>
                <a:cs typeface="DM Sans"/>
                <a:sym typeface="DM Sans"/>
              </a:rPr>
              <a:t>+ 99Ȼ  </a:t>
            </a:r>
            <a:endParaRPr b="0" i="0" sz="5400" u="none" cap="none" strike="noStrike">
              <a:solidFill>
                <a:srgbClr val="6A35FF"/>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3600"/>
              <a:buFont typeface="Arial"/>
              <a:buNone/>
            </a:pPr>
            <a:r>
              <a:rPr b="0" i="0" lang="en-US" sz="3200" u="none" cap="none" strike="noStrike">
                <a:solidFill>
                  <a:srgbClr val="546285"/>
                </a:solidFill>
                <a:latin typeface="DM Sans"/>
                <a:ea typeface="DM Sans"/>
                <a:cs typeface="DM Sans"/>
                <a:sym typeface="DM Sans"/>
              </a:rPr>
              <a:t>Per Crypto Transaction </a:t>
            </a:r>
            <a:endParaRPr b="0" i="0" sz="3200" u="none" cap="none" strike="noStrike">
              <a:solidFill>
                <a:srgbClr val="546285"/>
              </a:solidFill>
              <a:latin typeface="DM Sans"/>
              <a:ea typeface="DM Sans"/>
              <a:cs typeface="DM Sans"/>
              <a:sym typeface="DM Sans"/>
            </a:endParaRPr>
          </a:p>
        </p:txBody>
      </p:sp>
      <p:sp>
        <p:nvSpPr>
          <p:cNvPr id="362" name="Google Shape;36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546285"/>
                </a:solidFill>
                <a:latin typeface="DM Sans"/>
                <a:ea typeface="DM Sans"/>
                <a:cs typeface="DM Sans"/>
                <a:sym typeface="DM Sans"/>
              </a:rPr>
              <a:t>‹#›</a:t>
            </a:fld>
            <a:endParaRPr>
              <a:solidFill>
                <a:srgbClr val="546285"/>
              </a:solidFill>
              <a:latin typeface="DM Sans"/>
              <a:ea typeface="DM Sans"/>
              <a:cs typeface="DM Sans"/>
              <a:sym typeface="DM Sans"/>
            </a:endParaRPr>
          </a:p>
        </p:txBody>
      </p:sp>
      <p:sp>
        <p:nvSpPr>
          <p:cNvPr id="363" name="Google Shape;363;p11"/>
          <p:cNvSpPr/>
          <p:nvPr/>
        </p:nvSpPr>
        <p:spPr>
          <a:xfrm>
            <a:off x="6926399" y="1715182"/>
            <a:ext cx="3505654" cy="177735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2800" u="none" cap="none" strike="noStrike">
                <a:solidFill>
                  <a:srgbClr val="546285"/>
                </a:solidFill>
                <a:latin typeface="DM Sans"/>
                <a:ea typeface="DM Sans"/>
                <a:cs typeface="DM Sans"/>
                <a:sym typeface="DM Sans"/>
              </a:rPr>
              <a:t>Subscription Model</a:t>
            </a:r>
            <a:endParaRPr b="0" i="0" sz="2800" u="none" cap="none" strike="noStrike">
              <a:solidFill>
                <a:srgbClr val="546285"/>
              </a:solidFill>
              <a:latin typeface="DM Sans"/>
              <a:ea typeface="DM Sans"/>
              <a:cs typeface="DM Sans"/>
              <a:sym typeface="DM Sans"/>
            </a:endParaRPr>
          </a:p>
          <a:p>
            <a:pPr indent="0" lvl="0" marL="0" marR="0" rtl="0" algn="l">
              <a:lnSpc>
                <a:spcPct val="125000"/>
              </a:lnSpc>
              <a:spcBef>
                <a:spcPts val="0"/>
              </a:spcBef>
              <a:spcAft>
                <a:spcPts val="0"/>
              </a:spcAft>
              <a:buClr>
                <a:srgbClr val="000000"/>
              </a:buClr>
              <a:buSzPts val="3600"/>
              <a:buFont typeface="Arial"/>
              <a:buNone/>
            </a:pPr>
            <a:r>
              <a:rPr b="0" i="0" lang="en-US" sz="2000" u="none" cap="none" strike="noStrike">
                <a:solidFill>
                  <a:srgbClr val="6A35FF"/>
                </a:solidFill>
                <a:latin typeface="DM Sans"/>
                <a:ea typeface="DM Sans"/>
                <a:cs typeface="DM Sans"/>
                <a:sym typeface="DM Sans"/>
              </a:rPr>
              <a:t>$5,500 per year  </a:t>
            </a:r>
            <a:endParaRPr b="0" i="0" sz="2000" u="none" cap="none" strike="noStrike">
              <a:solidFill>
                <a:srgbClr val="6A35FF"/>
              </a:solidFill>
              <a:latin typeface="DM Sans"/>
              <a:ea typeface="DM Sans"/>
              <a:cs typeface="DM Sans"/>
              <a:sym typeface="DM Sans"/>
            </a:endParaRPr>
          </a:p>
          <a:p>
            <a:pPr indent="0" lvl="0" marL="0" marR="0" rtl="0" algn="l">
              <a:lnSpc>
                <a:spcPct val="125000"/>
              </a:lnSpc>
              <a:spcBef>
                <a:spcPts val="0"/>
              </a:spcBef>
              <a:spcAft>
                <a:spcPts val="0"/>
              </a:spcAft>
              <a:buClr>
                <a:srgbClr val="000000"/>
              </a:buClr>
              <a:buSzPts val="3600"/>
              <a:buFont typeface="Arial"/>
              <a:buNone/>
            </a:pPr>
            <a:r>
              <a:rPr b="0" i="0" lang="en-US" sz="1800" u="none" cap="none" strike="noStrike">
                <a:solidFill>
                  <a:srgbClr val="546285"/>
                </a:solidFill>
                <a:latin typeface="DM Sans"/>
                <a:ea typeface="DM Sans"/>
                <a:cs typeface="DM Sans"/>
                <a:sym typeface="DM Sans"/>
              </a:rPr>
              <a:t>Transaction discount and extended functionality </a:t>
            </a:r>
            <a:endParaRPr b="0" i="0" sz="1800" u="none" cap="none" strike="noStrike">
              <a:solidFill>
                <a:srgbClr val="546285"/>
              </a:solidFill>
              <a:latin typeface="DM Sans"/>
              <a:ea typeface="DM Sans"/>
              <a:cs typeface="DM Sans"/>
              <a:sym typeface="DM Sans"/>
            </a:endParaRPr>
          </a:p>
        </p:txBody>
      </p:sp>
      <p:sp>
        <p:nvSpPr>
          <p:cNvPr id="364" name="Google Shape;364;p11"/>
          <p:cNvSpPr/>
          <p:nvPr/>
        </p:nvSpPr>
        <p:spPr>
          <a:xfrm>
            <a:off x="6926399" y="3725893"/>
            <a:ext cx="4266533" cy="177735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2800" u="none" cap="none" strike="noStrike">
                <a:solidFill>
                  <a:srgbClr val="546285"/>
                </a:solidFill>
                <a:latin typeface="DM Sans"/>
                <a:ea typeface="DM Sans"/>
                <a:cs typeface="DM Sans"/>
                <a:sym typeface="DM Sans"/>
              </a:rPr>
              <a:t>Enterprise Model</a:t>
            </a:r>
            <a:endParaRPr b="0" i="0" sz="2800" u="none" cap="none" strike="noStrike">
              <a:solidFill>
                <a:srgbClr val="546285"/>
              </a:solidFill>
              <a:latin typeface="DM Sans"/>
              <a:ea typeface="DM Sans"/>
              <a:cs typeface="DM Sans"/>
              <a:sym typeface="DM Sans"/>
            </a:endParaRPr>
          </a:p>
          <a:p>
            <a:pPr indent="0" lvl="0" marL="0" marR="0" rtl="0" algn="l">
              <a:lnSpc>
                <a:spcPct val="125000"/>
              </a:lnSpc>
              <a:spcBef>
                <a:spcPts val="0"/>
              </a:spcBef>
              <a:spcAft>
                <a:spcPts val="0"/>
              </a:spcAft>
              <a:buClr>
                <a:srgbClr val="000000"/>
              </a:buClr>
              <a:buSzPts val="3600"/>
              <a:buFont typeface="Arial"/>
              <a:buNone/>
            </a:pPr>
            <a:r>
              <a:rPr b="0" i="0" lang="en-US" sz="2400" u="none" cap="none" strike="noStrike">
                <a:solidFill>
                  <a:srgbClr val="6A35FF"/>
                </a:solidFill>
                <a:latin typeface="DM Sans"/>
                <a:ea typeface="DM Sans"/>
                <a:cs typeface="DM Sans"/>
                <a:sym typeface="DM Sans"/>
              </a:rPr>
              <a:t>Custom Contract  </a:t>
            </a:r>
            <a:endParaRPr b="0" i="0" sz="2400" u="none" cap="none" strike="noStrike">
              <a:solidFill>
                <a:srgbClr val="6A35FF"/>
              </a:solidFill>
              <a:latin typeface="DM Sans"/>
              <a:ea typeface="DM Sans"/>
              <a:cs typeface="DM Sans"/>
              <a:sym typeface="DM Sans"/>
            </a:endParaRPr>
          </a:p>
          <a:p>
            <a:pPr indent="0" lvl="0" marL="0" marR="0" rtl="0" algn="l">
              <a:lnSpc>
                <a:spcPct val="125000"/>
              </a:lnSpc>
              <a:spcBef>
                <a:spcPts val="0"/>
              </a:spcBef>
              <a:spcAft>
                <a:spcPts val="0"/>
              </a:spcAft>
              <a:buClr>
                <a:srgbClr val="000000"/>
              </a:buClr>
              <a:buSzPts val="3600"/>
              <a:buFont typeface="Arial"/>
              <a:buNone/>
            </a:pPr>
            <a:r>
              <a:rPr b="0" i="0" lang="en-US" sz="1800" u="none" cap="none" strike="noStrike">
                <a:solidFill>
                  <a:srgbClr val="546285"/>
                </a:solidFill>
                <a:latin typeface="DM Sans"/>
                <a:ea typeface="DM Sans"/>
                <a:cs typeface="DM Sans"/>
                <a:sym typeface="DM Sans"/>
              </a:rPr>
              <a:t>Complete product at set service agreements </a:t>
            </a:r>
            <a:endParaRPr b="0" i="0" sz="1800" u="none" cap="none" strike="noStrike">
              <a:solidFill>
                <a:srgbClr val="546285"/>
              </a:solidFill>
              <a:latin typeface="DM Sans"/>
              <a:ea typeface="DM Sans"/>
              <a:cs typeface="DM Sans"/>
              <a:sym typeface="DM Sans"/>
            </a:endParaRPr>
          </a:p>
        </p:txBody>
      </p:sp>
      <p:cxnSp>
        <p:nvCxnSpPr>
          <p:cNvPr id="365" name="Google Shape;365;p11"/>
          <p:cNvCxnSpPr/>
          <p:nvPr/>
        </p:nvCxnSpPr>
        <p:spPr>
          <a:xfrm>
            <a:off x="6332059" y="1828800"/>
            <a:ext cx="0" cy="3691467"/>
          </a:xfrm>
          <a:prstGeom prst="straightConnector1">
            <a:avLst/>
          </a:prstGeom>
          <a:noFill/>
          <a:ln cap="flat" cmpd="sng" w="9525">
            <a:solidFill>
              <a:srgbClr val="BCC4DA"/>
            </a:solidFill>
            <a:prstDash val="solid"/>
            <a:miter lim="800000"/>
            <a:headEnd len="sm" w="sm" type="none"/>
            <a:tailEnd len="sm" w="sm" type="none"/>
          </a:ln>
        </p:spPr>
      </p:cxnSp>
      <p:cxnSp>
        <p:nvCxnSpPr>
          <p:cNvPr id="366" name="Google Shape;366;p11"/>
          <p:cNvCxnSpPr/>
          <p:nvPr/>
        </p:nvCxnSpPr>
        <p:spPr>
          <a:xfrm rot="10800000">
            <a:off x="6926399" y="3609214"/>
            <a:ext cx="3811008" cy="0"/>
          </a:xfrm>
          <a:prstGeom prst="straightConnector1">
            <a:avLst/>
          </a:prstGeom>
          <a:noFill/>
          <a:ln cap="flat" cmpd="sng" w="9525">
            <a:solidFill>
              <a:srgbClr val="BCC4DA"/>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3"/>
          <p:cNvSpPr txBox="1"/>
          <p:nvPr/>
        </p:nvSpPr>
        <p:spPr>
          <a:xfrm>
            <a:off x="1191125" y="1874095"/>
            <a:ext cx="4508673" cy="33547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46285"/>
                </a:solidFill>
                <a:latin typeface="DM Sans"/>
                <a:ea typeface="DM Sans"/>
                <a:cs typeface="DM Sans"/>
                <a:sym typeface="DM Sans"/>
              </a:rPr>
              <a:t>BixBeta receives </a:t>
            </a:r>
            <a:r>
              <a:rPr b="0" i="0" lang="en-US" sz="1800" u="none" cap="none" strike="noStrike">
                <a:solidFill>
                  <a:srgbClr val="5A27ED"/>
                </a:solidFill>
                <a:latin typeface="DM Sans"/>
                <a:ea typeface="DM Sans"/>
                <a:cs typeface="DM Sans"/>
                <a:sym typeface="DM Sans"/>
              </a:rPr>
              <a:t>$30 for every $1,000 donation</a:t>
            </a:r>
            <a:endParaRPr b="0" i="0" sz="1800" u="none" cap="none" strike="noStrike">
              <a:solidFill>
                <a:srgbClr val="5A27ED"/>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46285"/>
                </a:solidFill>
                <a:latin typeface="DM Sans"/>
                <a:ea typeface="DM Sans"/>
                <a:cs typeface="DM Sans"/>
                <a:sym typeface="DM Sans"/>
              </a:rPr>
              <a:t>By 2028, there’s an estimated </a:t>
            </a:r>
            <a:r>
              <a:rPr b="0" i="0" lang="en-US" sz="1800" u="none" cap="none" strike="noStrike">
                <a:solidFill>
                  <a:srgbClr val="5A27ED"/>
                </a:solidFill>
                <a:latin typeface="DM Sans"/>
                <a:ea typeface="DM Sans"/>
                <a:cs typeface="DM Sans"/>
                <a:sym typeface="DM Sans"/>
              </a:rPr>
              <a:t>$16B in crypto donations</a:t>
            </a:r>
            <a:r>
              <a:rPr b="0" i="0" lang="en-US" sz="1800" u="none" cap="none" strike="noStrike">
                <a:solidFill>
                  <a:srgbClr val="546285"/>
                </a:solidFill>
                <a:latin typeface="DM Sans"/>
                <a:ea typeface="DM Sans"/>
                <a:cs typeface="DM Sans"/>
                <a:sym typeface="DM Sans"/>
              </a:rPr>
              <a:t>* which equates to </a:t>
            </a:r>
            <a:r>
              <a:rPr b="0" i="0" lang="en-US" sz="1800" u="none" cap="none" strike="noStrike">
                <a:solidFill>
                  <a:srgbClr val="5A27ED"/>
                </a:solidFill>
                <a:latin typeface="DM Sans"/>
                <a:ea typeface="DM Sans"/>
                <a:cs typeface="DM Sans"/>
                <a:sym typeface="DM Sans"/>
              </a:rPr>
              <a:t>$100M </a:t>
            </a:r>
            <a:r>
              <a:rPr b="0" i="0" lang="en-US" sz="1800" u="none" cap="none" strike="noStrike">
                <a:solidFill>
                  <a:srgbClr val="546285"/>
                </a:solidFill>
                <a:latin typeface="DM Sans"/>
                <a:ea typeface="DM Sans"/>
                <a:cs typeface="DM Sans"/>
                <a:sym typeface="DM Sans"/>
              </a:rPr>
              <a:t>in revenue for BixBeta at 20% share*</a:t>
            </a:r>
            <a:endParaRPr b="0" i="0" sz="18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46285"/>
                </a:solidFill>
                <a:latin typeface="DM Sans"/>
                <a:ea typeface="DM Sans"/>
                <a:cs typeface="DM Sans"/>
                <a:sym typeface="DM Sans"/>
              </a:rPr>
              <a:t>SaaS revenue adds an additional </a:t>
            </a:r>
            <a:r>
              <a:rPr b="0" i="0" lang="en-US" sz="1800" u="none" cap="none" strike="noStrike">
                <a:solidFill>
                  <a:srgbClr val="5A27ED"/>
                </a:solidFill>
                <a:latin typeface="DM Sans"/>
                <a:ea typeface="DM Sans"/>
                <a:cs typeface="DM Sans"/>
                <a:sym typeface="DM Sans"/>
              </a:rPr>
              <a:t>$2.7M </a:t>
            </a:r>
            <a:r>
              <a:rPr b="0" i="0" lang="en-US" sz="1800" u="none" cap="none" strike="noStrike">
                <a:solidFill>
                  <a:srgbClr val="546285"/>
                </a:solidFill>
                <a:latin typeface="DM Sans"/>
                <a:ea typeface="DM Sans"/>
                <a:cs typeface="DM Sans"/>
                <a:sym typeface="DM Sans"/>
              </a:rPr>
              <a:t>in revenue </a:t>
            </a:r>
            <a:r>
              <a:rPr b="0" i="0" lang="en-US" sz="1400" u="none" cap="none" strike="noStrike">
                <a:solidFill>
                  <a:srgbClr val="546285"/>
                </a:solidFill>
                <a:latin typeface="DM Sans"/>
                <a:ea typeface="DM Sans"/>
                <a:cs typeface="DM Sans"/>
                <a:sym typeface="DM Sans"/>
              </a:rPr>
              <a:t>($5.5K per nonprofit at 500 nonprofits) </a:t>
            </a:r>
            <a:endParaRPr b="0" i="0" sz="1800" u="none" cap="none" strike="noStrike">
              <a:solidFill>
                <a:srgbClr val="546285"/>
              </a:solidFill>
              <a:latin typeface="DM Sans"/>
              <a:ea typeface="DM Sans"/>
              <a:cs typeface="DM Sans"/>
              <a:sym typeface="DM Sans"/>
            </a:endParaRPr>
          </a:p>
        </p:txBody>
      </p:sp>
      <p:sp>
        <p:nvSpPr>
          <p:cNvPr id="373" name="Google Shape;373;p13"/>
          <p:cNvSpPr txBox="1"/>
          <p:nvPr/>
        </p:nvSpPr>
        <p:spPr>
          <a:xfrm>
            <a:off x="2021680" y="6323488"/>
            <a:ext cx="8148638" cy="43084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BCC4DA"/>
              </a:buClr>
              <a:buSzPts val="1100"/>
              <a:buFont typeface="DM Sans"/>
              <a:buNone/>
            </a:pPr>
            <a:r>
              <a:rPr b="0" i="0" lang="en-US" sz="1100" u="none" cap="none" strike="noStrike">
                <a:solidFill>
                  <a:srgbClr val="BCC4DA"/>
                </a:solidFill>
                <a:latin typeface="DM Sans"/>
                <a:ea typeface="DM Sans"/>
                <a:cs typeface="DM Sans"/>
                <a:sym typeface="DM Sans"/>
              </a:rPr>
              <a:t>* In 2021, there was $485 Billion donated in USD [</a:t>
            </a:r>
            <a:r>
              <a:rPr b="0" i="0" lang="en-US" sz="1100" u="sng" cap="none" strike="noStrike">
                <a:solidFill>
                  <a:srgbClr val="BCC4DA"/>
                </a:solidFill>
                <a:latin typeface="DM Sans"/>
                <a:ea typeface="DM Sans"/>
                <a:cs typeface="DM Sans"/>
                <a:sym typeface="DM Sans"/>
                <a:hlinkClick r:id="rId3">
                  <a:extLst>
                    <a:ext uri="{A12FA001-AC4F-418D-AE19-62706E023703}">
                      <ahyp:hlinkClr val="tx"/>
                    </a:ext>
                  </a:extLst>
                </a:hlinkClick>
              </a:rPr>
              <a:t>Source</a:t>
            </a:r>
            <a:r>
              <a:rPr b="0" i="0" lang="en-US" sz="1100" u="none" cap="none" strike="noStrike">
                <a:solidFill>
                  <a:srgbClr val="BCC4DA"/>
                </a:solidFill>
                <a:latin typeface="DM Sans"/>
                <a:ea typeface="DM Sans"/>
                <a:cs typeface="DM Sans"/>
                <a:sym typeface="DM Sans"/>
              </a:rPr>
              <a:t>], and $330 Million was requested to be donated in crypto. </a:t>
            </a:r>
            <a:br>
              <a:rPr b="0" i="0" lang="en-US" sz="1100" u="none" cap="none" strike="noStrike">
                <a:solidFill>
                  <a:srgbClr val="BCC4DA"/>
                </a:solidFill>
                <a:latin typeface="DM Sans"/>
                <a:ea typeface="DM Sans"/>
                <a:cs typeface="DM Sans"/>
                <a:sym typeface="DM Sans"/>
              </a:rPr>
            </a:br>
            <a:r>
              <a:rPr b="0" i="0" lang="en-US" sz="1100" u="none" cap="none" strike="noStrike">
                <a:solidFill>
                  <a:srgbClr val="BCC4DA"/>
                </a:solidFill>
                <a:latin typeface="DM Sans"/>
                <a:ea typeface="DM Sans"/>
                <a:cs typeface="DM Sans"/>
                <a:sym typeface="DM Sans"/>
              </a:rPr>
              <a:t>[</a:t>
            </a:r>
            <a:r>
              <a:rPr b="0" i="0" lang="en-US" sz="1100" u="sng" cap="none" strike="noStrike">
                <a:solidFill>
                  <a:srgbClr val="BCC4DA"/>
                </a:solidFill>
                <a:latin typeface="DM Sans"/>
                <a:ea typeface="DM Sans"/>
                <a:cs typeface="DM Sans"/>
                <a:sym typeface="DM Sans"/>
                <a:hlinkClick r:id="rId4">
                  <a:extLst>
                    <a:ext uri="{A12FA001-AC4F-418D-AE19-62706E023703}">
                      <ahyp:hlinkClr val="tx"/>
                    </a:ext>
                  </a:extLst>
                </a:hlinkClick>
              </a:rPr>
              <a:t>Source:</a:t>
            </a:r>
            <a:r>
              <a:rPr b="0" i="0" lang="en-US" sz="1100" u="none" cap="none" strike="noStrike">
                <a:solidFill>
                  <a:srgbClr val="BCC4DA"/>
                </a:solidFill>
                <a:latin typeface="DM Sans"/>
                <a:ea typeface="DM Sans"/>
                <a:cs typeface="DM Sans"/>
                <a:sym typeface="DM Sans"/>
              </a:rPr>
              <a:t> ] The average crypto donations are growing over 1000% from 2020 to 2021. YoY  [</a:t>
            </a:r>
            <a:r>
              <a:rPr b="0" i="0" lang="en-US" sz="1100" u="sng" cap="none" strike="noStrike">
                <a:solidFill>
                  <a:srgbClr val="BCC4DA"/>
                </a:solidFill>
                <a:latin typeface="DM Sans"/>
                <a:ea typeface="DM Sans"/>
                <a:cs typeface="DM Sans"/>
                <a:sym typeface="DM Sans"/>
                <a:hlinkClick r:id="rId5">
                  <a:extLst>
                    <a:ext uri="{A12FA001-AC4F-418D-AE19-62706E023703}">
                      <ahyp:hlinkClr val="tx"/>
                    </a:ext>
                  </a:extLst>
                </a:hlinkClick>
              </a:rPr>
              <a:t>Source</a:t>
            </a:r>
            <a:r>
              <a:rPr b="0" i="0" lang="en-US" sz="1100" u="none" cap="none" strike="noStrike">
                <a:solidFill>
                  <a:srgbClr val="BCC4DA"/>
                </a:solidFill>
                <a:latin typeface="DM Sans"/>
                <a:ea typeface="DM Sans"/>
                <a:cs typeface="DM Sans"/>
                <a:sym typeface="DM Sans"/>
              </a:rPr>
              <a:t>: ]</a:t>
            </a:r>
            <a:endParaRPr b="0" i="0" sz="1100" u="none" cap="none" strike="noStrike">
              <a:solidFill>
                <a:srgbClr val="BCC4DA"/>
              </a:solidFill>
              <a:latin typeface="DM Sans"/>
              <a:ea typeface="DM Sans"/>
              <a:cs typeface="DM Sans"/>
              <a:sym typeface="DM Sans"/>
            </a:endParaRPr>
          </a:p>
        </p:txBody>
      </p:sp>
      <p:sp>
        <p:nvSpPr>
          <p:cNvPr id="374" name="Google Shape;37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5" name="Google Shape;375;p13"/>
          <p:cNvSpPr txBox="1"/>
          <p:nvPr/>
        </p:nvSpPr>
        <p:spPr>
          <a:xfrm>
            <a:off x="1191126" y="587406"/>
            <a:ext cx="8761413" cy="7069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Path to </a:t>
            </a:r>
            <a:r>
              <a:rPr b="0" i="0" lang="en-US" sz="2800" u="none" cap="none" strike="noStrike">
                <a:solidFill>
                  <a:srgbClr val="5A27ED"/>
                </a:solidFill>
                <a:latin typeface="DM Sans"/>
                <a:ea typeface="DM Sans"/>
                <a:cs typeface="DM Sans"/>
                <a:sym typeface="DM Sans"/>
              </a:rPr>
              <a:t>$100M </a:t>
            </a:r>
            <a:r>
              <a:rPr b="0" i="0" lang="en-US" sz="2800" u="none" cap="none" strike="noStrike">
                <a:solidFill>
                  <a:srgbClr val="2D3958"/>
                </a:solidFill>
                <a:latin typeface="DM Sans Medium"/>
                <a:ea typeface="DM Sans Medium"/>
                <a:cs typeface="DM Sans Medium"/>
                <a:sym typeface="DM Sans Medium"/>
              </a:rPr>
              <a:t>Revenue by 2028</a:t>
            </a:r>
            <a:endParaRPr b="0" i="0" sz="1400" u="none" cap="none" strike="noStrike">
              <a:solidFill>
                <a:srgbClr val="2D3958"/>
              </a:solidFill>
              <a:latin typeface="DM Sans Medium"/>
              <a:ea typeface="DM Sans Medium"/>
              <a:cs typeface="DM Sans Medium"/>
              <a:sym typeface="DM Sans Medium"/>
            </a:endParaRPr>
          </a:p>
        </p:txBody>
      </p:sp>
      <p:pic>
        <p:nvPicPr>
          <p:cNvPr id="376" name="Google Shape;376;p13"/>
          <p:cNvPicPr preferRelativeResize="0"/>
          <p:nvPr/>
        </p:nvPicPr>
        <p:blipFill rotWithShape="1">
          <a:blip r:embed="rId6">
            <a:alphaModFix/>
          </a:blip>
          <a:srcRect b="0" l="0" r="0" t="0"/>
          <a:stretch/>
        </p:blipFill>
        <p:spPr>
          <a:xfrm rot="1420960">
            <a:off x="6758505" y="487200"/>
            <a:ext cx="4480560" cy="4102760"/>
          </a:xfrm>
          <a:prstGeom prst="rect">
            <a:avLst/>
          </a:prstGeom>
          <a:noFill/>
          <a:ln>
            <a:noFill/>
          </a:ln>
        </p:spPr>
      </p:pic>
      <p:sp>
        <p:nvSpPr>
          <p:cNvPr id="377" name="Google Shape;377;p13"/>
          <p:cNvSpPr/>
          <p:nvPr/>
        </p:nvSpPr>
        <p:spPr>
          <a:xfrm>
            <a:off x="7327880" y="4221500"/>
            <a:ext cx="12027" cy="12023"/>
          </a:xfrm>
          <a:custGeom>
            <a:rect b="b" l="l" r="r" t="t"/>
            <a:pathLst>
              <a:path extrusionOk="0" h="12023" w="12027">
                <a:moveTo>
                  <a:pt x="12028" y="6012"/>
                </a:moveTo>
                <a:cubicBezTo>
                  <a:pt x="12028" y="9332"/>
                  <a:pt x="9335" y="12023"/>
                  <a:pt x="6014" y="12023"/>
                </a:cubicBezTo>
                <a:cubicBezTo>
                  <a:pt x="2693" y="12023"/>
                  <a:pt x="0" y="9332"/>
                  <a:pt x="0" y="6012"/>
                </a:cubicBezTo>
                <a:cubicBezTo>
                  <a:pt x="0" y="2692"/>
                  <a:pt x="2693" y="0"/>
                  <a:pt x="6014" y="0"/>
                </a:cubicBezTo>
                <a:cubicBezTo>
                  <a:pt x="9335" y="0"/>
                  <a:pt x="12028" y="2692"/>
                  <a:pt x="12028" y="6012"/>
                </a:cubicBezTo>
                <a:close/>
              </a:path>
            </a:pathLst>
          </a:cu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13"/>
          <p:cNvSpPr/>
          <p:nvPr/>
        </p:nvSpPr>
        <p:spPr>
          <a:xfrm>
            <a:off x="7279416" y="4075652"/>
            <a:ext cx="374177" cy="121625"/>
          </a:xfrm>
          <a:custGeom>
            <a:rect b="b" l="l" r="r" t="t"/>
            <a:pathLst>
              <a:path extrusionOk="0" h="121625" w="374177">
                <a:moveTo>
                  <a:pt x="-169" y="-126"/>
                </a:moveTo>
                <a:cubicBezTo>
                  <a:pt x="13501" y="517"/>
                  <a:pt x="41778" y="7303"/>
                  <a:pt x="72417" y="16076"/>
                </a:cubicBezTo>
                <a:cubicBezTo>
                  <a:pt x="103039" y="24858"/>
                  <a:pt x="136254" y="35574"/>
                  <a:pt x="169045" y="46173"/>
                </a:cubicBezTo>
                <a:cubicBezTo>
                  <a:pt x="226448" y="64708"/>
                  <a:pt x="283848" y="83241"/>
                  <a:pt x="341244" y="101767"/>
                </a:cubicBezTo>
                <a:cubicBezTo>
                  <a:pt x="349136" y="104308"/>
                  <a:pt x="357049" y="106874"/>
                  <a:pt x="364984" y="109463"/>
                </a:cubicBezTo>
                <a:cubicBezTo>
                  <a:pt x="368021" y="113435"/>
                  <a:pt x="371045" y="117446"/>
                  <a:pt x="374009" y="121499"/>
                </a:cubicBezTo>
                <a:cubicBezTo>
                  <a:pt x="367035" y="119033"/>
                  <a:pt x="360032" y="116651"/>
                  <a:pt x="353052" y="114377"/>
                </a:cubicBezTo>
                <a:cubicBezTo>
                  <a:pt x="323222" y="104689"/>
                  <a:pt x="297340" y="98298"/>
                  <a:pt x="268393" y="89482"/>
                </a:cubicBezTo>
                <a:cubicBezTo>
                  <a:pt x="223841" y="75928"/>
                  <a:pt x="176842" y="58125"/>
                  <a:pt x="131261" y="41548"/>
                </a:cubicBezTo>
                <a:cubicBezTo>
                  <a:pt x="85682" y="24959"/>
                  <a:pt x="33388" y="7101"/>
                  <a:pt x="-169" y="-126"/>
                </a:cubicBezTo>
                <a:close/>
              </a:path>
            </a:pathLst>
          </a:custGeom>
          <a:solidFill>
            <a:srgbClr val="F0F0F0">
              <a:alpha val="2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13"/>
          <p:cNvSpPr/>
          <p:nvPr/>
        </p:nvSpPr>
        <p:spPr>
          <a:xfrm>
            <a:off x="7143685" y="4493339"/>
            <a:ext cx="77109" cy="77080"/>
          </a:xfrm>
          <a:custGeom>
            <a:rect b="b" l="l" r="r" t="t"/>
            <a:pathLst>
              <a:path extrusionOk="0" h="77080" w="77109">
                <a:moveTo>
                  <a:pt x="77109" y="38540"/>
                </a:moveTo>
                <a:cubicBezTo>
                  <a:pt x="77109" y="59825"/>
                  <a:pt x="59848" y="77080"/>
                  <a:pt x="38555" y="77080"/>
                </a:cubicBezTo>
                <a:cubicBezTo>
                  <a:pt x="17262" y="77080"/>
                  <a:pt x="0" y="59825"/>
                  <a:pt x="0" y="38540"/>
                </a:cubicBezTo>
                <a:cubicBezTo>
                  <a:pt x="0" y="17255"/>
                  <a:pt x="17262" y="0"/>
                  <a:pt x="38555" y="0"/>
                </a:cubicBezTo>
                <a:cubicBezTo>
                  <a:pt x="59848" y="0"/>
                  <a:pt x="77109" y="17255"/>
                  <a:pt x="77109" y="38540"/>
                </a:cubicBezTo>
                <a:close/>
              </a:path>
            </a:pathLst>
          </a:custGeom>
          <a:solidFill>
            <a:srgbClr val="6A3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13"/>
          <p:cNvSpPr/>
          <p:nvPr/>
        </p:nvSpPr>
        <p:spPr>
          <a:xfrm>
            <a:off x="7071963" y="4392990"/>
            <a:ext cx="122643" cy="118763"/>
          </a:xfrm>
          <a:custGeom>
            <a:rect b="b" l="l" r="r" t="t"/>
            <a:pathLst>
              <a:path extrusionOk="0" h="118763" w="122643">
                <a:moveTo>
                  <a:pt x="87265" y="117605"/>
                </a:moveTo>
                <a:cubicBezTo>
                  <a:pt x="72581" y="113587"/>
                  <a:pt x="63933" y="98431"/>
                  <a:pt x="67950" y="83752"/>
                </a:cubicBezTo>
                <a:cubicBezTo>
                  <a:pt x="68378" y="82186"/>
                  <a:pt x="68945" y="80661"/>
                  <a:pt x="69641" y="79197"/>
                </a:cubicBezTo>
                <a:lnTo>
                  <a:pt x="-169" y="10492"/>
                </a:lnTo>
                <a:lnTo>
                  <a:pt x="49617" y="-126"/>
                </a:lnTo>
                <a:lnTo>
                  <a:pt x="108278" y="66744"/>
                </a:lnTo>
                <a:cubicBezTo>
                  <a:pt x="121639" y="74211"/>
                  <a:pt x="126415" y="91091"/>
                  <a:pt x="118945" y="104448"/>
                </a:cubicBezTo>
                <a:cubicBezTo>
                  <a:pt x="112695" y="115624"/>
                  <a:pt x="99598" y="121063"/>
                  <a:pt x="87265" y="117605"/>
                </a:cubicBez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13"/>
          <p:cNvSpPr/>
          <p:nvPr/>
        </p:nvSpPr>
        <p:spPr>
          <a:xfrm>
            <a:off x="6689431" y="3976035"/>
            <a:ext cx="298140" cy="468402"/>
          </a:xfrm>
          <a:custGeom>
            <a:rect b="b" l="l" r="r" t="t"/>
            <a:pathLst>
              <a:path extrusionOk="0" h="468402" w="298140">
                <a:moveTo>
                  <a:pt x="136006" y="-126"/>
                </a:moveTo>
                <a:lnTo>
                  <a:pt x="174939" y="25525"/>
                </a:lnTo>
                <a:lnTo>
                  <a:pt x="220510" y="36196"/>
                </a:lnTo>
                <a:cubicBezTo>
                  <a:pt x="220510" y="36196"/>
                  <a:pt x="256653" y="294412"/>
                  <a:pt x="274412" y="309900"/>
                </a:cubicBezTo>
                <a:cubicBezTo>
                  <a:pt x="292174" y="325388"/>
                  <a:pt x="277207" y="326855"/>
                  <a:pt x="282022" y="348221"/>
                </a:cubicBezTo>
                <a:cubicBezTo>
                  <a:pt x="286834" y="369584"/>
                  <a:pt x="297971" y="413291"/>
                  <a:pt x="297971" y="413291"/>
                </a:cubicBezTo>
                <a:cubicBezTo>
                  <a:pt x="189785" y="480326"/>
                  <a:pt x="93135" y="488511"/>
                  <a:pt x="10677" y="424311"/>
                </a:cubicBezTo>
                <a:cubicBezTo>
                  <a:pt x="8024" y="415594"/>
                  <a:pt x="11800" y="406204"/>
                  <a:pt x="19749" y="401748"/>
                </a:cubicBezTo>
                <a:cubicBezTo>
                  <a:pt x="33691" y="393091"/>
                  <a:pt x="3450" y="359173"/>
                  <a:pt x="14865" y="352381"/>
                </a:cubicBezTo>
                <a:cubicBezTo>
                  <a:pt x="26277" y="345588"/>
                  <a:pt x="6108" y="294780"/>
                  <a:pt x="6108" y="294780"/>
                </a:cubicBezTo>
                <a:lnTo>
                  <a:pt x="9628" y="185666"/>
                </a:lnTo>
                <a:lnTo>
                  <a:pt x="-169" y="168930"/>
                </a:lnTo>
                <a:lnTo>
                  <a:pt x="13633" y="61500"/>
                </a:lnTo>
                <a:lnTo>
                  <a:pt x="49214" y="45694"/>
                </a:lnTo>
                <a:lnTo>
                  <a:pt x="61398" y="9594"/>
                </a:lnTo>
                <a:close/>
              </a:path>
            </a:pathLst>
          </a:custGeom>
          <a:solidFill>
            <a:srgbClr val="6A3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13"/>
          <p:cNvSpPr/>
          <p:nvPr/>
        </p:nvSpPr>
        <p:spPr>
          <a:xfrm>
            <a:off x="6842476" y="3985092"/>
            <a:ext cx="189887" cy="507369"/>
          </a:xfrm>
          <a:custGeom>
            <a:rect b="b" l="l" r="r" t="t"/>
            <a:pathLst>
              <a:path extrusionOk="0" h="507369" w="189887">
                <a:moveTo>
                  <a:pt x="-169" y="-126"/>
                </a:moveTo>
                <a:lnTo>
                  <a:pt x="64027" y="21245"/>
                </a:lnTo>
                <a:cubicBezTo>
                  <a:pt x="64027" y="21245"/>
                  <a:pt x="135039" y="13749"/>
                  <a:pt x="137919" y="119421"/>
                </a:cubicBezTo>
                <a:cubicBezTo>
                  <a:pt x="140796" y="225093"/>
                  <a:pt x="127562" y="281799"/>
                  <a:pt x="127562" y="281799"/>
                </a:cubicBezTo>
                <a:cubicBezTo>
                  <a:pt x="127562" y="281799"/>
                  <a:pt x="275282" y="578746"/>
                  <a:pt x="115266" y="491043"/>
                </a:cubicBezTo>
                <a:lnTo>
                  <a:pt x="68506" y="306990"/>
                </a:lnTo>
                <a:lnTo>
                  <a:pt x="20313" y="17940"/>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13"/>
          <p:cNvSpPr/>
          <p:nvPr/>
        </p:nvSpPr>
        <p:spPr>
          <a:xfrm>
            <a:off x="6906855" y="4024068"/>
            <a:ext cx="251287" cy="445183"/>
          </a:xfrm>
          <a:custGeom>
            <a:rect b="b" l="l" r="r" t="t"/>
            <a:pathLst>
              <a:path extrusionOk="0" h="445183" w="251287">
                <a:moveTo>
                  <a:pt x="-169" y="194523"/>
                </a:moveTo>
                <a:lnTo>
                  <a:pt x="33130" y="189927"/>
                </a:lnTo>
                <a:cubicBezTo>
                  <a:pt x="33130" y="189927"/>
                  <a:pt x="36344" y="240111"/>
                  <a:pt x="52272" y="247718"/>
                </a:cubicBezTo>
                <a:cubicBezTo>
                  <a:pt x="68200" y="255322"/>
                  <a:pt x="62831" y="256575"/>
                  <a:pt x="64711" y="264625"/>
                </a:cubicBezTo>
                <a:cubicBezTo>
                  <a:pt x="66588" y="272677"/>
                  <a:pt x="50547" y="294985"/>
                  <a:pt x="63164" y="300532"/>
                </a:cubicBezTo>
                <a:cubicBezTo>
                  <a:pt x="75781" y="306080"/>
                  <a:pt x="186057" y="445057"/>
                  <a:pt x="186057" y="445057"/>
                </a:cubicBezTo>
                <a:lnTo>
                  <a:pt x="251118" y="384839"/>
                </a:lnTo>
                <a:cubicBezTo>
                  <a:pt x="246646" y="372727"/>
                  <a:pt x="225130" y="382582"/>
                  <a:pt x="223780" y="369743"/>
                </a:cubicBezTo>
                <a:cubicBezTo>
                  <a:pt x="222081" y="350331"/>
                  <a:pt x="188026" y="297302"/>
                  <a:pt x="180777" y="290502"/>
                </a:cubicBezTo>
                <a:cubicBezTo>
                  <a:pt x="173529" y="283702"/>
                  <a:pt x="176394" y="271716"/>
                  <a:pt x="172637" y="255614"/>
                </a:cubicBezTo>
                <a:cubicBezTo>
                  <a:pt x="168883" y="239511"/>
                  <a:pt x="171490" y="254441"/>
                  <a:pt x="165230" y="227605"/>
                </a:cubicBezTo>
                <a:cubicBezTo>
                  <a:pt x="158967" y="200767"/>
                  <a:pt x="74123" y="64019"/>
                  <a:pt x="71174" y="39241"/>
                </a:cubicBezTo>
                <a:cubicBezTo>
                  <a:pt x="68224" y="14462"/>
                  <a:pt x="33684" y="-126"/>
                  <a:pt x="33684" y="-126"/>
                </a:cubicBezTo>
                <a:lnTo>
                  <a:pt x="6836" y="6135"/>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13"/>
          <p:cNvSpPr/>
          <p:nvPr/>
        </p:nvSpPr>
        <p:spPr>
          <a:xfrm>
            <a:off x="6625710" y="4960003"/>
            <a:ext cx="97536" cy="161396"/>
          </a:xfrm>
          <a:custGeom>
            <a:rect b="b" l="l" r="r" t="t"/>
            <a:pathLst>
              <a:path extrusionOk="0" h="161396" w="97536">
                <a:moveTo>
                  <a:pt x="0" y="151111"/>
                </a:moveTo>
                <a:lnTo>
                  <a:pt x="39191" y="161396"/>
                </a:lnTo>
                <a:lnTo>
                  <a:pt x="97536" y="15182"/>
                </a:lnTo>
                <a:lnTo>
                  <a:pt x="39694" y="0"/>
                </a:lnTo>
                <a:lnTo>
                  <a:pt x="0" y="151111"/>
                </a:ln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13"/>
          <p:cNvSpPr/>
          <p:nvPr/>
        </p:nvSpPr>
        <p:spPr>
          <a:xfrm>
            <a:off x="6613592" y="5100050"/>
            <a:ext cx="122519" cy="83203"/>
          </a:xfrm>
          <a:custGeom>
            <a:rect b="b" l="l" r="r" t="t"/>
            <a:pathLst>
              <a:path extrusionOk="0" h="83203" w="122519">
                <a:moveTo>
                  <a:pt x="-169" y="51443"/>
                </a:moveTo>
                <a:lnTo>
                  <a:pt x="120348" y="83077"/>
                </a:lnTo>
                <a:lnTo>
                  <a:pt x="120748" y="81555"/>
                </a:lnTo>
                <a:cubicBezTo>
                  <a:pt x="127550" y="55659"/>
                  <a:pt x="112066" y="29153"/>
                  <a:pt x="86159" y="22350"/>
                </a:cubicBezTo>
                <a:lnTo>
                  <a:pt x="86157" y="22350"/>
                </a:lnTo>
                <a:lnTo>
                  <a:pt x="68530" y="-126"/>
                </a:lnTo>
                <a:lnTo>
                  <a:pt x="23069" y="5790"/>
                </a:lnTo>
                <a:lnTo>
                  <a:pt x="12549" y="3027"/>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13"/>
          <p:cNvSpPr/>
          <p:nvPr/>
        </p:nvSpPr>
        <p:spPr>
          <a:xfrm>
            <a:off x="6826609" y="4984185"/>
            <a:ext cx="59803" cy="156236"/>
          </a:xfrm>
          <a:custGeom>
            <a:rect b="b" l="l" r="r" t="t"/>
            <a:pathLst>
              <a:path extrusionOk="0" h="156236" w="59803">
                <a:moveTo>
                  <a:pt x="10" y="156236"/>
                </a:moveTo>
                <a:lnTo>
                  <a:pt x="40526" y="156234"/>
                </a:lnTo>
                <a:lnTo>
                  <a:pt x="59803" y="0"/>
                </a:lnTo>
                <a:lnTo>
                  <a:pt x="0" y="5"/>
                </a:lnTo>
                <a:lnTo>
                  <a:pt x="10" y="156236"/>
                </a:ln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13"/>
          <p:cNvSpPr/>
          <p:nvPr/>
        </p:nvSpPr>
        <p:spPr>
          <a:xfrm>
            <a:off x="6825187" y="5115356"/>
            <a:ext cx="124603" cy="67319"/>
          </a:xfrm>
          <a:custGeom>
            <a:rect b="b" l="l" r="r" t="t"/>
            <a:pathLst>
              <a:path extrusionOk="0" h="67319" w="124603">
                <a:moveTo>
                  <a:pt x="-167" y="67194"/>
                </a:moveTo>
                <a:lnTo>
                  <a:pt x="124435" y="67189"/>
                </a:lnTo>
                <a:lnTo>
                  <a:pt x="124435" y="65614"/>
                </a:lnTo>
                <a:cubicBezTo>
                  <a:pt x="124435" y="38841"/>
                  <a:pt x="102721" y="17135"/>
                  <a:pt x="75938" y="17135"/>
                </a:cubicBezTo>
                <a:lnTo>
                  <a:pt x="75933" y="17135"/>
                </a:lnTo>
                <a:lnTo>
                  <a:pt x="53174" y="-126"/>
                </a:lnTo>
                <a:lnTo>
                  <a:pt x="10708" y="17138"/>
                </a:lnTo>
                <a:lnTo>
                  <a:pt x="-169" y="17138"/>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13"/>
          <p:cNvSpPr/>
          <p:nvPr/>
        </p:nvSpPr>
        <p:spPr>
          <a:xfrm>
            <a:off x="6629838" y="4387354"/>
            <a:ext cx="371946" cy="657930"/>
          </a:xfrm>
          <a:custGeom>
            <a:rect b="b" l="l" r="r" t="t"/>
            <a:pathLst>
              <a:path extrusionOk="0" h="657930" w="371946">
                <a:moveTo>
                  <a:pt x="95263" y="5311"/>
                </a:moveTo>
                <a:cubicBezTo>
                  <a:pt x="85475" y="17540"/>
                  <a:pt x="90369" y="59125"/>
                  <a:pt x="90369" y="59125"/>
                </a:cubicBezTo>
                <a:cubicBezTo>
                  <a:pt x="90369" y="59125"/>
                  <a:pt x="73241" y="193658"/>
                  <a:pt x="80581" y="205890"/>
                </a:cubicBezTo>
                <a:cubicBezTo>
                  <a:pt x="87923" y="218119"/>
                  <a:pt x="75687" y="227903"/>
                  <a:pt x="68347" y="245027"/>
                </a:cubicBezTo>
                <a:cubicBezTo>
                  <a:pt x="61005" y="262149"/>
                  <a:pt x="53665" y="303733"/>
                  <a:pt x="53665" y="303733"/>
                </a:cubicBezTo>
                <a:cubicBezTo>
                  <a:pt x="12065" y="337979"/>
                  <a:pt x="14513" y="494528"/>
                  <a:pt x="14513" y="494528"/>
                </a:cubicBezTo>
                <a:lnTo>
                  <a:pt x="-169" y="633956"/>
                </a:lnTo>
                <a:cubicBezTo>
                  <a:pt x="4725" y="648633"/>
                  <a:pt x="73241" y="651078"/>
                  <a:pt x="83029" y="648633"/>
                </a:cubicBezTo>
                <a:cubicBezTo>
                  <a:pt x="92817" y="646186"/>
                  <a:pt x="188250" y="301288"/>
                  <a:pt x="188250" y="301288"/>
                </a:cubicBezTo>
                <a:cubicBezTo>
                  <a:pt x="188250" y="301288"/>
                  <a:pt x="183356" y="633956"/>
                  <a:pt x="183356" y="648633"/>
                </a:cubicBezTo>
                <a:cubicBezTo>
                  <a:pt x="183356" y="663309"/>
                  <a:pt x="249426" y="655970"/>
                  <a:pt x="264108" y="655970"/>
                </a:cubicBezTo>
                <a:cubicBezTo>
                  <a:pt x="278791" y="655970"/>
                  <a:pt x="371777" y="56677"/>
                  <a:pt x="371777" y="56677"/>
                </a:cubicBezTo>
                <a:lnTo>
                  <a:pt x="371777" y="22432"/>
                </a:lnTo>
                <a:lnTo>
                  <a:pt x="359541" y="5311"/>
                </a:lnTo>
                <a:cubicBezTo>
                  <a:pt x="359541" y="5311"/>
                  <a:pt x="105051" y="-6921"/>
                  <a:pt x="95263" y="5311"/>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13"/>
          <p:cNvSpPr/>
          <p:nvPr/>
        </p:nvSpPr>
        <p:spPr>
          <a:xfrm>
            <a:off x="6659342" y="3992318"/>
            <a:ext cx="159478" cy="518493"/>
          </a:xfrm>
          <a:custGeom>
            <a:rect b="b" l="l" r="r" t="t"/>
            <a:pathLst>
              <a:path extrusionOk="0" h="518493" w="159478">
                <a:moveTo>
                  <a:pt x="88988" y="-126"/>
                </a:moveTo>
                <a:lnTo>
                  <a:pt x="28896" y="38147"/>
                </a:lnTo>
                <a:lnTo>
                  <a:pt x="-169" y="62502"/>
                </a:lnTo>
                <a:lnTo>
                  <a:pt x="38385" y="308195"/>
                </a:lnTo>
                <a:cubicBezTo>
                  <a:pt x="38385" y="308195"/>
                  <a:pt x="-20191" y="531524"/>
                  <a:pt x="72121" y="517756"/>
                </a:cubicBezTo>
                <a:cubicBezTo>
                  <a:pt x="164433" y="503988"/>
                  <a:pt x="159257" y="303286"/>
                  <a:pt x="159257" y="303286"/>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13"/>
          <p:cNvSpPr/>
          <p:nvPr/>
        </p:nvSpPr>
        <p:spPr>
          <a:xfrm>
            <a:off x="6691101" y="4286504"/>
            <a:ext cx="151556" cy="58683"/>
          </a:xfrm>
          <a:custGeom>
            <a:rect b="b" l="l" r="r" t="t"/>
            <a:pathLst>
              <a:path extrusionOk="0" h="58683" w="151556">
                <a:moveTo>
                  <a:pt x="137635" y="54707"/>
                </a:moveTo>
                <a:cubicBezTo>
                  <a:pt x="124536" y="62463"/>
                  <a:pt x="107627" y="58135"/>
                  <a:pt x="99868" y="45038"/>
                </a:cubicBezTo>
                <a:cubicBezTo>
                  <a:pt x="99041" y="43641"/>
                  <a:pt x="98338" y="42177"/>
                  <a:pt x="97769" y="40657"/>
                </a:cubicBezTo>
                <a:lnTo>
                  <a:pt x="-169" y="43020"/>
                </a:lnTo>
                <a:lnTo>
                  <a:pt x="26824" y="-126"/>
                </a:lnTo>
                <a:lnTo>
                  <a:pt x="115690" y="4244"/>
                </a:lnTo>
                <a:cubicBezTo>
                  <a:pt x="130348" y="-162"/>
                  <a:pt x="145806" y="8148"/>
                  <a:pt x="150211" y="22801"/>
                </a:cubicBezTo>
                <a:cubicBezTo>
                  <a:pt x="153898" y="35064"/>
                  <a:pt x="148700" y="48254"/>
                  <a:pt x="137635" y="54707"/>
                </a:cubicBez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13"/>
          <p:cNvSpPr/>
          <p:nvPr/>
        </p:nvSpPr>
        <p:spPr>
          <a:xfrm>
            <a:off x="6702651" y="3804362"/>
            <a:ext cx="154791" cy="154732"/>
          </a:xfrm>
          <a:custGeom>
            <a:rect b="b" l="l" r="r" t="t"/>
            <a:pathLst>
              <a:path extrusionOk="0" h="154732" w="154791">
                <a:moveTo>
                  <a:pt x="154791" y="77366"/>
                </a:moveTo>
                <a:cubicBezTo>
                  <a:pt x="154791" y="120094"/>
                  <a:pt x="120140" y="154732"/>
                  <a:pt x="77396" y="154732"/>
                </a:cubicBezTo>
                <a:cubicBezTo>
                  <a:pt x="34651" y="154732"/>
                  <a:pt x="0" y="120094"/>
                  <a:pt x="0" y="77366"/>
                </a:cubicBezTo>
                <a:cubicBezTo>
                  <a:pt x="0" y="34638"/>
                  <a:pt x="34651" y="0"/>
                  <a:pt x="77396" y="0"/>
                </a:cubicBezTo>
                <a:cubicBezTo>
                  <a:pt x="120140" y="0"/>
                  <a:pt x="154791" y="34638"/>
                  <a:pt x="154791" y="77366"/>
                </a:cubicBez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13"/>
          <p:cNvSpPr/>
          <p:nvPr/>
        </p:nvSpPr>
        <p:spPr>
          <a:xfrm>
            <a:off x="6683401" y="3763338"/>
            <a:ext cx="191386" cy="170951"/>
          </a:xfrm>
          <a:custGeom>
            <a:rect b="b" l="l" r="r" t="t"/>
            <a:pathLst>
              <a:path extrusionOk="0" h="170951" w="191386">
                <a:moveTo>
                  <a:pt x="8687" y="67430"/>
                </a:moveTo>
                <a:cubicBezTo>
                  <a:pt x="17376" y="53990"/>
                  <a:pt x="33685" y="45034"/>
                  <a:pt x="49495" y="47551"/>
                </a:cubicBezTo>
                <a:cubicBezTo>
                  <a:pt x="53938" y="17107"/>
                  <a:pt x="82227" y="-3975"/>
                  <a:pt x="112683" y="465"/>
                </a:cubicBezTo>
                <a:cubicBezTo>
                  <a:pt x="124006" y="2117"/>
                  <a:pt x="134546" y="7212"/>
                  <a:pt x="142872" y="15057"/>
                </a:cubicBezTo>
                <a:cubicBezTo>
                  <a:pt x="147833" y="11564"/>
                  <a:pt x="154262" y="10921"/>
                  <a:pt x="159816" y="13363"/>
                </a:cubicBezTo>
                <a:cubicBezTo>
                  <a:pt x="165260" y="15835"/>
                  <a:pt x="169992" y="19633"/>
                  <a:pt x="173585" y="24410"/>
                </a:cubicBezTo>
                <a:cubicBezTo>
                  <a:pt x="192070" y="47452"/>
                  <a:pt x="196381" y="78788"/>
                  <a:pt x="184807" y="105961"/>
                </a:cubicBezTo>
                <a:cubicBezTo>
                  <a:pt x="186740" y="98939"/>
                  <a:pt x="179698" y="92334"/>
                  <a:pt x="172588" y="90759"/>
                </a:cubicBezTo>
                <a:cubicBezTo>
                  <a:pt x="165474" y="89184"/>
                  <a:pt x="158014" y="90675"/>
                  <a:pt x="150802" y="89649"/>
                </a:cubicBezTo>
                <a:cubicBezTo>
                  <a:pt x="141558" y="88333"/>
                  <a:pt x="133247" y="82972"/>
                  <a:pt x="123989" y="81767"/>
                </a:cubicBezTo>
                <a:cubicBezTo>
                  <a:pt x="116209" y="80753"/>
                  <a:pt x="108382" y="82748"/>
                  <a:pt x="100794" y="84744"/>
                </a:cubicBezTo>
                <a:cubicBezTo>
                  <a:pt x="93206" y="86744"/>
                  <a:pt x="85401" y="88784"/>
                  <a:pt x="77611" y="87859"/>
                </a:cubicBezTo>
                <a:cubicBezTo>
                  <a:pt x="69818" y="86934"/>
                  <a:pt x="59779" y="116453"/>
                  <a:pt x="59914" y="137246"/>
                </a:cubicBezTo>
                <a:cubicBezTo>
                  <a:pt x="59940" y="141186"/>
                  <a:pt x="59128" y="146245"/>
                  <a:pt x="55275" y="147081"/>
                </a:cubicBezTo>
                <a:cubicBezTo>
                  <a:pt x="50531" y="148111"/>
                  <a:pt x="47781" y="141564"/>
                  <a:pt x="43266" y="139782"/>
                </a:cubicBezTo>
                <a:cubicBezTo>
                  <a:pt x="38940" y="138544"/>
                  <a:pt x="34410" y="140950"/>
                  <a:pt x="33020" y="145228"/>
                </a:cubicBezTo>
                <a:cubicBezTo>
                  <a:pt x="31865" y="149475"/>
                  <a:pt x="32834" y="154015"/>
                  <a:pt x="35620" y="157421"/>
                </a:cubicBezTo>
                <a:cubicBezTo>
                  <a:pt x="38396" y="160748"/>
                  <a:pt x="41692" y="163605"/>
                  <a:pt x="45379" y="165881"/>
                </a:cubicBezTo>
                <a:lnTo>
                  <a:pt x="43519" y="167427"/>
                </a:lnTo>
                <a:cubicBezTo>
                  <a:pt x="40425" y="171512"/>
                  <a:pt x="34008" y="171688"/>
                  <a:pt x="29550" y="169162"/>
                </a:cubicBezTo>
                <a:cubicBezTo>
                  <a:pt x="25287" y="166276"/>
                  <a:pt x="21834" y="162345"/>
                  <a:pt x="19521" y="157746"/>
                </a:cubicBezTo>
                <a:cubicBezTo>
                  <a:pt x="11272" y="144031"/>
                  <a:pt x="4036" y="129420"/>
                  <a:pt x="1125" y="113683"/>
                </a:cubicBezTo>
                <a:cubicBezTo>
                  <a:pt x="-1786" y="97947"/>
                  <a:pt x="-5" y="80871"/>
                  <a:pt x="8687" y="67430"/>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13"/>
          <p:cNvSpPr/>
          <p:nvPr/>
        </p:nvSpPr>
        <p:spPr>
          <a:xfrm>
            <a:off x="6546087" y="4032378"/>
            <a:ext cx="250605" cy="318844"/>
          </a:xfrm>
          <a:custGeom>
            <a:rect b="b" l="l" r="r" t="t"/>
            <a:pathLst>
              <a:path extrusionOk="0" h="318844" w="250605">
                <a:moveTo>
                  <a:pt x="173327" y="29668"/>
                </a:moveTo>
                <a:lnTo>
                  <a:pt x="138548" y="-126"/>
                </a:lnTo>
                <a:cubicBezTo>
                  <a:pt x="138548" y="-126"/>
                  <a:pt x="97938" y="12542"/>
                  <a:pt x="91053" y="39171"/>
                </a:cubicBezTo>
                <a:cubicBezTo>
                  <a:pt x="36858" y="108444"/>
                  <a:pt x="7669" y="189347"/>
                  <a:pt x="-169" y="280178"/>
                </a:cubicBezTo>
                <a:cubicBezTo>
                  <a:pt x="70586" y="306892"/>
                  <a:pt x="157228" y="316370"/>
                  <a:pt x="250436" y="318718"/>
                </a:cubicBezTo>
                <a:lnTo>
                  <a:pt x="231159" y="246456"/>
                </a:lnTo>
                <a:lnTo>
                  <a:pt x="98627" y="222368"/>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13"/>
          <p:cNvSpPr/>
          <p:nvPr/>
        </p:nvSpPr>
        <p:spPr>
          <a:xfrm>
            <a:off x="6505198" y="5095430"/>
            <a:ext cx="102755" cy="91629"/>
          </a:xfrm>
          <a:custGeom>
            <a:rect b="b" l="l" r="r" t="t"/>
            <a:pathLst>
              <a:path extrusionOk="0" h="91629" w="102755">
                <a:moveTo>
                  <a:pt x="90988" y="53060"/>
                </a:moveTo>
                <a:lnTo>
                  <a:pt x="72410" y="23215"/>
                </a:lnTo>
                <a:lnTo>
                  <a:pt x="68699" y="40269"/>
                </a:lnTo>
                <a:cubicBezTo>
                  <a:pt x="68048" y="43256"/>
                  <a:pt x="67398" y="46291"/>
                  <a:pt x="66795" y="49302"/>
                </a:cubicBezTo>
                <a:cubicBezTo>
                  <a:pt x="61518" y="44798"/>
                  <a:pt x="55904" y="40631"/>
                  <a:pt x="50410" y="36632"/>
                </a:cubicBezTo>
                <a:cubicBezTo>
                  <a:pt x="33542" y="24396"/>
                  <a:pt x="16681" y="12142"/>
                  <a:pt x="-169" y="-126"/>
                </a:cubicBezTo>
                <a:lnTo>
                  <a:pt x="5108" y="30466"/>
                </a:lnTo>
                <a:cubicBezTo>
                  <a:pt x="8361" y="49302"/>
                  <a:pt x="11759" y="68524"/>
                  <a:pt x="19807" y="85746"/>
                </a:cubicBezTo>
                <a:cubicBezTo>
                  <a:pt x="20698" y="87697"/>
                  <a:pt x="21662" y="89624"/>
                  <a:pt x="22698" y="91503"/>
                </a:cubicBezTo>
                <a:lnTo>
                  <a:pt x="101109" y="91503"/>
                </a:lnTo>
                <a:cubicBezTo>
                  <a:pt x="101740" y="89759"/>
                  <a:pt x="102176" y="87948"/>
                  <a:pt x="102410" y="86108"/>
                </a:cubicBezTo>
                <a:cubicBezTo>
                  <a:pt x="102429" y="85990"/>
                  <a:pt x="102439" y="85867"/>
                  <a:pt x="102434" y="85746"/>
                </a:cubicBezTo>
                <a:cubicBezTo>
                  <a:pt x="103663" y="74064"/>
                  <a:pt x="97205" y="63056"/>
                  <a:pt x="90988" y="5306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13"/>
          <p:cNvSpPr/>
          <p:nvPr/>
        </p:nvSpPr>
        <p:spPr>
          <a:xfrm>
            <a:off x="7267362" y="5013711"/>
            <a:ext cx="194398" cy="173348"/>
          </a:xfrm>
          <a:custGeom>
            <a:rect b="b" l="l" r="r" t="t"/>
            <a:pathLst>
              <a:path extrusionOk="0" h="173348" w="194398">
                <a:moveTo>
                  <a:pt x="21771" y="100493"/>
                </a:moveTo>
                <a:lnTo>
                  <a:pt x="56919" y="44032"/>
                </a:lnTo>
                <a:lnTo>
                  <a:pt x="63941" y="76297"/>
                </a:lnTo>
                <a:cubicBezTo>
                  <a:pt x="65170" y="81945"/>
                  <a:pt x="66401" y="87688"/>
                  <a:pt x="67541" y="93384"/>
                </a:cubicBezTo>
                <a:cubicBezTo>
                  <a:pt x="77524" y="84862"/>
                  <a:pt x="88146" y="76979"/>
                  <a:pt x="98539" y="69415"/>
                </a:cubicBezTo>
                <a:cubicBezTo>
                  <a:pt x="130450" y="46264"/>
                  <a:pt x="162347" y="23085"/>
                  <a:pt x="194229" y="-126"/>
                </a:cubicBezTo>
                <a:lnTo>
                  <a:pt x="184246" y="57749"/>
                </a:lnTo>
                <a:cubicBezTo>
                  <a:pt x="178091" y="93384"/>
                  <a:pt x="171662" y="129749"/>
                  <a:pt x="156436" y="162330"/>
                </a:cubicBezTo>
                <a:cubicBezTo>
                  <a:pt x="154749" y="166023"/>
                  <a:pt x="152927" y="169667"/>
                  <a:pt x="150966" y="173223"/>
                </a:cubicBezTo>
                <a:lnTo>
                  <a:pt x="2624" y="173223"/>
                </a:lnTo>
                <a:cubicBezTo>
                  <a:pt x="1431" y="169920"/>
                  <a:pt x="605" y="166497"/>
                  <a:pt x="162" y="163014"/>
                </a:cubicBezTo>
                <a:cubicBezTo>
                  <a:pt x="125" y="162788"/>
                  <a:pt x="111" y="162559"/>
                  <a:pt x="118" y="162330"/>
                </a:cubicBezTo>
                <a:cubicBezTo>
                  <a:pt x="-2210" y="140230"/>
                  <a:pt x="10010" y="119404"/>
                  <a:pt x="21771" y="10049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13"/>
          <p:cNvSpPr/>
          <p:nvPr/>
        </p:nvSpPr>
        <p:spPr>
          <a:xfrm>
            <a:off x="7072599" y="4566806"/>
            <a:ext cx="216870" cy="621457"/>
          </a:xfrm>
          <a:custGeom>
            <a:rect b="b" l="l" r="r" t="t"/>
            <a:pathLst>
              <a:path extrusionOk="0" h="621457" w="216870">
                <a:moveTo>
                  <a:pt x="188961" y="621332"/>
                </a:moveTo>
                <a:lnTo>
                  <a:pt x="27568" y="621332"/>
                </a:lnTo>
                <a:cubicBezTo>
                  <a:pt x="12257" y="621315"/>
                  <a:pt x="-152" y="608910"/>
                  <a:pt x="-169" y="593603"/>
                </a:cubicBezTo>
                <a:lnTo>
                  <a:pt x="-169" y="27604"/>
                </a:lnTo>
                <a:cubicBezTo>
                  <a:pt x="-152" y="12296"/>
                  <a:pt x="12257" y="-109"/>
                  <a:pt x="27568" y="-126"/>
                </a:cubicBezTo>
                <a:lnTo>
                  <a:pt x="188961" y="-126"/>
                </a:lnTo>
                <a:cubicBezTo>
                  <a:pt x="204274" y="-109"/>
                  <a:pt x="216684" y="12296"/>
                  <a:pt x="216701" y="27604"/>
                </a:cubicBezTo>
                <a:lnTo>
                  <a:pt x="216701" y="593603"/>
                </a:lnTo>
                <a:cubicBezTo>
                  <a:pt x="216684" y="608910"/>
                  <a:pt x="204274" y="621315"/>
                  <a:pt x="188961" y="621332"/>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13"/>
          <p:cNvSpPr/>
          <p:nvPr/>
        </p:nvSpPr>
        <p:spPr>
          <a:xfrm>
            <a:off x="7130431" y="4530675"/>
            <a:ext cx="103615" cy="50583"/>
          </a:xfrm>
          <a:custGeom>
            <a:rect b="b" l="l" r="r" t="t"/>
            <a:pathLst>
              <a:path extrusionOk="0" h="50583" w="103615">
                <a:moveTo>
                  <a:pt x="93020" y="50458"/>
                </a:moveTo>
                <a:lnTo>
                  <a:pt x="10255" y="50458"/>
                </a:lnTo>
                <a:cubicBezTo>
                  <a:pt x="4501" y="50451"/>
                  <a:pt x="-165" y="45790"/>
                  <a:pt x="-169" y="40035"/>
                </a:cubicBezTo>
                <a:lnTo>
                  <a:pt x="-169" y="10297"/>
                </a:lnTo>
                <a:cubicBezTo>
                  <a:pt x="-165" y="4545"/>
                  <a:pt x="4501" y="-118"/>
                  <a:pt x="10255" y="-126"/>
                </a:cubicBezTo>
                <a:lnTo>
                  <a:pt x="93020" y="-126"/>
                </a:lnTo>
                <a:cubicBezTo>
                  <a:pt x="98776" y="-118"/>
                  <a:pt x="103439" y="4545"/>
                  <a:pt x="103446" y="10297"/>
                </a:cubicBezTo>
                <a:lnTo>
                  <a:pt x="103446" y="40035"/>
                </a:lnTo>
                <a:cubicBezTo>
                  <a:pt x="103439" y="45788"/>
                  <a:pt x="98776" y="50451"/>
                  <a:pt x="93020" y="50458"/>
                </a:cubicBezTo>
                <a:close/>
              </a:path>
            </a:pathLst>
          </a:custGeom>
          <a:solidFill>
            <a:srgbClr val="3F3D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13"/>
          <p:cNvSpPr/>
          <p:nvPr/>
        </p:nvSpPr>
        <p:spPr>
          <a:xfrm>
            <a:off x="6460460" y="5183360"/>
            <a:ext cx="1002722" cy="6477"/>
          </a:xfrm>
          <a:custGeom>
            <a:rect b="b" l="l" r="r" t="t"/>
            <a:pathLst>
              <a:path extrusionOk="0" h="6477" w="1002722">
                <a:moveTo>
                  <a:pt x="999691" y="5610"/>
                </a:moveTo>
                <a:lnTo>
                  <a:pt x="2691" y="6352"/>
                </a:lnTo>
                <a:cubicBezTo>
                  <a:pt x="1108" y="6347"/>
                  <a:pt x="-174" y="5058"/>
                  <a:pt x="-169" y="3475"/>
                </a:cubicBezTo>
                <a:cubicBezTo>
                  <a:pt x="-164" y="1898"/>
                  <a:pt x="1113" y="619"/>
                  <a:pt x="2691" y="614"/>
                </a:cubicBezTo>
                <a:lnTo>
                  <a:pt x="999691" y="-126"/>
                </a:lnTo>
                <a:cubicBezTo>
                  <a:pt x="1001276" y="-121"/>
                  <a:pt x="1002556" y="1168"/>
                  <a:pt x="1002553" y="2750"/>
                </a:cubicBezTo>
                <a:cubicBezTo>
                  <a:pt x="1002548" y="4328"/>
                  <a:pt x="1001269" y="5607"/>
                  <a:pt x="999691" y="5610"/>
                </a:cubicBezTo>
                <a:close/>
              </a:path>
            </a:pathLst>
          </a:custGeom>
          <a:solidFill>
            <a:srgbClr val="CACAC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4"/>
          <p:cNvSpPr txBox="1"/>
          <p:nvPr/>
        </p:nvSpPr>
        <p:spPr>
          <a:xfrm>
            <a:off x="838200" y="583531"/>
            <a:ext cx="8761413" cy="7069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Competition</a:t>
            </a:r>
            <a:endParaRPr b="0" i="0" sz="1400" u="none" cap="none" strike="noStrike">
              <a:solidFill>
                <a:srgbClr val="2D3958"/>
              </a:solidFill>
              <a:latin typeface="DM Sans Medium"/>
              <a:ea typeface="DM Sans Medium"/>
              <a:cs typeface="DM Sans Medium"/>
              <a:sym typeface="DM Sans Medium"/>
            </a:endParaRPr>
          </a:p>
        </p:txBody>
      </p:sp>
      <p:sp>
        <p:nvSpPr>
          <p:cNvPr id="404" name="Google Shape;40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405" name="Google Shape;405;p14"/>
          <p:cNvCxnSpPr/>
          <p:nvPr/>
        </p:nvCxnSpPr>
        <p:spPr>
          <a:xfrm>
            <a:off x="6096000" y="1509982"/>
            <a:ext cx="0" cy="4177143"/>
          </a:xfrm>
          <a:prstGeom prst="straightConnector1">
            <a:avLst/>
          </a:prstGeom>
          <a:noFill/>
          <a:ln cap="flat" cmpd="sng" w="12700">
            <a:solidFill>
              <a:srgbClr val="BCC4DA"/>
            </a:solidFill>
            <a:prstDash val="solid"/>
            <a:miter lim="800000"/>
            <a:headEnd len="sm" w="sm" type="none"/>
            <a:tailEnd len="sm" w="sm" type="none"/>
          </a:ln>
        </p:spPr>
      </p:cxnSp>
      <p:cxnSp>
        <p:nvCxnSpPr>
          <p:cNvPr id="406" name="Google Shape;406;p14"/>
          <p:cNvCxnSpPr/>
          <p:nvPr/>
        </p:nvCxnSpPr>
        <p:spPr>
          <a:xfrm rot="10800000">
            <a:off x="1939089" y="3646681"/>
            <a:ext cx="8313821" cy="0"/>
          </a:xfrm>
          <a:prstGeom prst="straightConnector1">
            <a:avLst/>
          </a:prstGeom>
          <a:noFill/>
          <a:ln cap="flat" cmpd="sng" w="12700">
            <a:solidFill>
              <a:srgbClr val="BCC4DA"/>
            </a:solidFill>
            <a:prstDash val="solid"/>
            <a:miter lim="800000"/>
            <a:headEnd len="sm" w="sm" type="none"/>
            <a:tailEnd len="sm" w="sm" type="none"/>
          </a:ln>
        </p:spPr>
      </p:cxnSp>
      <p:sp>
        <p:nvSpPr>
          <p:cNvPr id="407" name="Google Shape;407;p14"/>
          <p:cNvSpPr/>
          <p:nvPr/>
        </p:nvSpPr>
        <p:spPr>
          <a:xfrm>
            <a:off x="5547854" y="914536"/>
            <a:ext cx="1096290" cy="442676"/>
          </a:xfrm>
          <a:prstGeom prst="rect">
            <a:avLst/>
          </a:prstGeom>
          <a:noFill/>
          <a:ln>
            <a:noFill/>
          </a:ln>
        </p:spPr>
        <p:txBody>
          <a:bodyPr anchorCtr="0" anchor="t" bIns="0" lIns="95250" spcFirstLastPara="1" rIns="95250" wrap="square" tIns="0">
            <a:noAutofit/>
          </a:bodyPr>
          <a:lstStyle/>
          <a:p>
            <a:pPr indent="0" lvl="0" marL="0" marR="0" rtl="0" algn="ctr">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Crypto</a:t>
            </a:r>
            <a:endParaRPr b="0" i="0" sz="1400" u="none" cap="none" strike="noStrike">
              <a:solidFill>
                <a:srgbClr val="546285"/>
              </a:solidFill>
              <a:latin typeface="DM Sans"/>
              <a:ea typeface="DM Sans"/>
              <a:cs typeface="DM Sans"/>
              <a:sym typeface="DM Sans"/>
            </a:endParaRPr>
          </a:p>
        </p:txBody>
      </p:sp>
      <p:sp>
        <p:nvSpPr>
          <p:cNvPr id="408" name="Google Shape;408;p14"/>
          <p:cNvSpPr/>
          <p:nvPr/>
        </p:nvSpPr>
        <p:spPr>
          <a:xfrm>
            <a:off x="5547854" y="5755503"/>
            <a:ext cx="1096290" cy="442676"/>
          </a:xfrm>
          <a:prstGeom prst="rect">
            <a:avLst/>
          </a:prstGeom>
          <a:noFill/>
          <a:ln>
            <a:noFill/>
          </a:ln>
        </p:spPr>
        <p:txBody>
          <a:bodyPr anchorCtr="0" anchor="t" bIns="0" lIns="95250" spcFirstLastPara="1" rIns="95250" wrap="square" tIns="0">
            <a:noAutofit/>
          </a:bodyPr>
          <a:lstStyle/>
          <a:p>
            <a:pPr indent="0" lvl="0" marL="0" marR="0" rtl="0" algn="ctr">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Fiat</a:t>
            </a:r>
            <a:endParaRPr b="0" i="0" sz="1400" u="none" cap="none" strike="noStrike">
              <a:solidFill>
                <a:srgbClr val="546285"/>
              </a:solidFill>
              <a:latin typeface="DM Sans"/>
              <a:ea typeface="DM Sans"/>
              <a:cs typeface="DM Sans"/>
              <a:sym typeface="DM Sans"/>
            </a:endParaRPr>
          </a:p>
        </p:txBody>
      </p:sp>
      <p:sp>
        <p:nvSpPr>
          <p:cNvPr id="409" name="Google Shape;409;p14"/>
          <p:cNvSpPr/>
          <p:nvPr/>
        </p:nvSpPr>
        <p:spPr>
          <a:xfrm>
            <a:off x="10361198" y="3465096"/>
            <a:ext cx="1730543" cy="365125"/>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Accounting</a:t>
            </a:r>
            <a:endParaRPr b="0" i="0" sz="1100" u="none" cap="none" strike="noStrike">
              <a:solidFill>
                <a:srgbClr val="546285"/>
              </a:solidFill>
              <a:latin typeface="DM Sans"/>
              <a:ea typeface="DM Sans"/>
              <a:cs typeface="DM Sans"/>
              <a:sym typeface="DM Sans"/>
            </a:endParaRPr>
          </a:p>
        </p:txBody>
      </p:sp>
      <p:sp>
        <p:nvSpPr>
          <p:cNvPr id="410" name="Google Shape;410;p14"/>
          <p:cNvSpPr/>
          <p:nvPr/>
        </p:nvSpPr>
        <p:spPr>
          <a:xfrm>
            <a:off x="172518" y="3465096"/>
            <a:ext cx="1730543" cy="365125"/>
          </a:xfrm>
          <a:prstGeom prst="rect">
            <a:avLst/>
          </a:prstGeom>
          <a:noFill/>
          <a:ln>
            <a:noFill/>
          </a:ln>
        </p:spPr>
        <p:txBody>
          <a:bodyPr anchorCtr="0" anchor="t" bIns="0" lIns="95250" spcFirstLastPara="1" rIns="95250" wrap="square" tIns="0">
            <a:noAutofit/>
          </a:bodyPr>
          <a:lstStyle/>
          <a:p>
            <a:pPr indent="0" lvl="0" marL="0" marR="0" rtl="0" algn="r">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Investing</a:t>
            </a:r>
            <a:endParaRPr b="0" i="0" sz="1100" u="none" cap="none" strike="noStrike">
              <a:solidFill>
                <a:srgbClr val="546285"/>
              </a:solidFill>
              <a:latin typeface="DM Sans"/>
              <a:ea typeface="DM Sans"/>
              <a:cs typeface="DM Sans"/>
              <a:sym typeface="DM Sans"/>
            </a:endParaRPr>
          </a:p>
        </p:txBody>
      </p:sp>
      <p:pic>
        <p:nvPicPr>
          <p:cNvPr descr="Text, logo&#10;&#10;Description automatically generated" id="411" name="Google Shape;411;p14"/>
          <p:cNvPicPr preferRelativeResize="0"/>
          <p:nvPr/>
        </p:nvPicPr>
        <p:blipFill rotWithShape="1">
          <a:blip r:embed="rId3">
            <a:alphaModFix/>
          </a:blip>
          <a:srcRect b="0" l="0" r="0" t="0"/>
          <a:stretch/>
        </p:blipFill>
        <p:spPr>
          <a:xfrm>
            <a:off x="8394032" y="5472610"/>
            <a:ext cx="1005840" cy="565785"/>
          </a:xfrm>
          <a:prstGeom prst="rect">
            <a:avLst/>
          </a:prstGeom>
          <a:noFill/>
          <a:ln>
            <a:noFill/>
          </a:ln>
        </p:spPr>
      </p:pic>
      <p:pic>
        <p:nvPicPr>
          <p:cNvPr descr="Logo&#10;&#10;Description automatically generated" id="412" name="Google Shape;412;p14"/>
          <p:cNvPicPr preferRelativeResize="0"/>
          <p:nvPr/>
        </p:nvPicPr>
        <p:blipFill rotWithShape="1">
          <a:blip r:embed="rId4">
            <a:alphaModFix/>
          </a:blip>
          <a:srcRect b="0" l="0" r="0" t="0"/>
          <a:stretch/>
        </p:blipFill>
        <p:spPr>
          <a:xfrm>
            <a:off x="9034112" y="5995920"/>
            <a:ext cx="731520" cy="295974"/>
          </a:xfrm>
          <a:prstGeom prst="rect">
            <a:avLst/>
          </a:prstGeom>
          <a:noFill/>
          <a:ln>
            <a:noFill/>
          </a:ln>
        </p:spPr>
      </p:pic>
      <p:pic>
        <p:nvPicPr>
          <p:cNvPr descr="A green and white logo&#10;&#10;Description automatically generated with low confidence" id="413" name="Google Shape;413;p14"/>
          <p:cNvPicPr preferRelativeResize="0"/>
          <p:nvPr/>
        </p:nvPicPr>
        <p:blipFill rotWithShape="1">
          <a:blip r:embed="rId5">
            <a:alphaModFix/>
          </a:blip>
          <a:srcRect b="0" l="0" r="0" t="0"/>
          <a:stretch/>
        </p:blipFill>
        <p:spPr>
          <a:xfrm>
            <a:off x="9481571" y="5376496"/>
            <a:ext cx="365760" cy="365760"/>
          </a:xfrm>
          <a:prstGeom prst="rect">
            <a:avLst/>
          </a:prstGeom>
          <a:noFill/>
          <a:ln>
            <a:noFill/>
          </a:ln>
        </p:spPr>
      </p:pic>
      <p:pic>
        <p:nvPicPr>
          <p:cNvPr descr="Icon&#10;&#10;Description automatically generated" id="414" name="Google Shape;414;p14"/>
          <p:cNvPicPr preferRelativeResize="0"/>
          <p:nvPr/>
        </p:nvPicPr>
        <p:blipFill rotWithShape="1">
          <a:blip r:embed="rId6">
            <a:alphaModFix/>
          </a:blip>
          <a:srcRect b="0" l="0" r="0" t="0"/>
          <a:stretch/>
        </p:blipFill>
        <p:spPr>
          <a:xfrm>
            <a:off x="7239000" y="2788864"/>
            <a:ext cx="914400" cy="231445"/>
          </a:xfrm>
          <a:prstGeom prst="rect">
            <a:avLst/>
          </a:prstGeom>
          <a:noFill/>
          <a:ln>
            <a:noFill/>
          </a:ln>
        </p:spPr>
      </p:pic>
      <p:pic>
        <p:nvPicPr>
          <p:cNvPr id="415" name="Google Shape;415;p14"/>
          <p:cNvPicPr preferRelativeResize="0"/>
          <p:nvPr/>
        </p:nvPicPr>
        <p:blipFill rotWithShape="1">
          <a:blip r:embed="rId7">
            <a:alphaModFix/>
          </a:blip>
          <a:srcRect b="0" l="0" r="0" t="0"/>
          <a:stretch/>
        </p:blipFill>
        <p:spPr>
          <a:xfrm>
            <a:off x="7868073" y="2525519"/>
            <a:ext cx="1371600" cy="1371600"/>
          </a:xfrm>
          <a:prstGeom prst="rect">
            <a:avLst/>
          </a:prstGeom>
          <a:noFill/>
          <a:ln>
            <a:noFill/>
          </a:ln>
        </p:spPr>
      </p:pic>
      <p:pic>
        <p:nvPicPr>
          <p:cNvPr descr="Best Ways to Accept Crypto Donations in 2021" id="416" name="Google Shape;416;p14"/>
          <p:cNvPicPr preferRelativeResize="0"/>
          <p:nvPr/>
        </p:nvPicPr>
        <p:blipFill rotWithShape="1">
          <a:blip r:embed="rId8">
            <a:alphaModFix/>
          </a:blip>
          <a:srcRect b="0" l="0" r="0" t="0"/>
          <a:stretch/>
        </p:blipFill>
        <p:spPr>
          <a:xfrm>
            <a:off x="4736193" y="1575472"/>
            <a:ext cx="1188720" cy="306157"/>
          </a:xfrm>
          <a:prstGeom prst="rect">
            <a:avLst/>
          </a:prstGeom>
          <a:noFill/>
          <a:ln>
            <a:noFill/>
          </a:ln>
        </p:spPr>
      </p:pic>
      <p:pic>
        <p:nvPicPr>
          <p:cNvPr descr="BitPay Logo PNG Transparent &amp; SVG Vector - Freebie Supply" id="417" name="Google Shape;417;p14"/>
          <p:cNvPicPr preferRelativeResize="0"/>
          <p:nvPr/>
        </p:nvPicPr>
        <p:blipFill rotWithShape="1">
          <a:blip r:embed="rId9">
            <a:alphaModFix/>
          </a:blip>
          <a:srcRect b="0" l="0" r="0" t="0"/>
          <a:stretch/>
        </p:blipFill>
        <p:spPr>
          <a:xfrm>
            <a:off x="5050337" y="1950007"/>
            <a:ext cx="640080" cy="225110"/>
          </a:xfrm>
          <a:prstGeom prst="rect">
            <a:avLst/>
          </a:prstGeom>
          <a:noFill/>
          <a:ln>
            <a:noFill/>
          </a:ln>
        </p:spPr>
      </p:pic>
      <p:pic>
        <p:nvPicPr>
          <p:cNvPr descr="Kraken Logo, symbol, meaning, history, PNG" id="418" name="Google Shape;418;p14"/>
          <p:cNvPicPr preferRelativeResize="0"/>
          <p:nvPr/>
        </p:nvPicPr>
        <p:blipFill rotWithShape="1">
          <a:blip r:embed="rId10">
            <a:alphaModFix/>
          </a:blip>
          <a:srcRect b="0" l="0" r="0" t="0"/>
          <a:stretch/>
        </p:blipFill>
        <p:spPr>
          <a:xfrm>
            <a:off x="3194585" y="1948742"/>
            <a:ext cx="822960" cy="462915"/>
          </a:xfrm>
          <a:prstGeom prst="rect">
            <a:avLst/>
          </a:prstGeom>
          <a:noFill/>
          <a:ln>
            <a:noFill/>
          </a:ln>
        </p:spPr>
      </p:pic>
      <p:pic>
        <p:nvPicPr>
          <p:cNvPr descr="Coinbase Logo and symbol, meaning, history, PNG, brand" id="419" name="Google Shape;419;p14"/>
          <p:cNvPicPr preferRelativeResize="0"/>
          <p:nvPr/>
        </p:nvPicPr>
        <p:blipFill rotWithShape="1">
          <a:blip r:embed="rId11">
            <a:alphaModFix/>
          </a:blip>
          <a:srcRect b="0" l="0" r="0" t="0"/>
          <a:stretch/>
        </p:blipFill>
        <p:spPr>
          <a:xfrm>
            <a:off x="1956018" y="1796322"/>
            <a:ext cx="914400" cy="562708"/>
          </a:xfrm>
          <a:prstGeom prst="rect">
            <a:avLst/>
          </a:prstGeom>
          <a:noFill/>
          <a:ln>
            <a:noFill/>
          </a:ln>
        </p:spPr>
      </p:pic>
      <p:pic>
        <p:nvPicPr>
          <p:cNvPr descr="Crypto.com – Logos Download" id="420" name="Google Shape;420;p14"/>
          <p:cNvPicPr preferRelativeResize="0"/>
          <p:nvPr/>
        </p:nvPicPr>
        <p:blipFill rotWithShape="1">
          <a:blip r:embed="rId12">
            <a:alphaModFix/>
          </a:blip>
          <a:srcRect b="0" l="0" r="0" t="0"/>
          <a:stretch/>
        </p:blipFill>
        <p:spPr>
          <a:xfrm>
            <a:off x="1805142" y="2319988"/>
            <a:ext cx="1216152" cy="233571"/>
          </a:xfrm>
          <a:prstGeom prst="rect">
            <a:avLst/>
          </a:prstGeom>
          <a:noFill/>
          <a:ln>
            <a:noFill/>
          </a:ln>
        </p:spPr>
      </p:pic>
      <p:pic>
        <p:nvPicPr>
          <p:cNvPr descr="Download Binance Logo in SVG Vector or PNG File Format - Logo.wine" id="421" name="Google Shape;421;p14"/>
          <p:cNvPicPr preferRelativeResize="0"/>
          <p:nvPr/>
        </p:nvPicPr>
        <p:blipFill rotWithShape="1">
          <a:blip r:embed="rId13">
            <a:alphaModFix/>
          </a:blip>
          <a:srcRect b="0" l="0" r="0" t="0"/>
          <a:stretch/>
        </p:blipFill>
        <p:spPr>
          <a:xfrm>
            <a:off x="1741134" y="2348821"/>
            <a:ext cx="1280160" cy="853440"/>
          </a:xfrm>
          <a:prstGeom prst="rect">
            <a:avLst/>
          </a:prstGeom>
          <a:noFill/>
          <a:ln>
            <a:noFill/>
          </a:ln>
        </p:spPr>
      </p:pic>
      <p:pic>
        <p:nvPicPr>
          <p:cNvPr descr="KuCoin completes NEO wallet system upgrade with NEP-5 token support »  CryptoNinjas" id="422" name="Google Shape;422;p14"/>
          <p:cNvPicPr preferRelativeResize="0"/>
          <p:nvPr/>
        </p:nvPicPr>
        <p:blipFill rotWithShape="1">
          <a:blip r:embed="rId14">
            <a:alphaModFix/>
          </a:blip>
          <a:srcRect b="0" l="0" r="0" t="0"/>
          <a:stretch/>
        </p:blipFill>
        <p:spPr>
          <a:xfrm>
            <a:off x="2598807" y="2175117"/>
            <a:ext cx="2103120" cy="1156716"/>
          </a:xfrm>
          <a:prstGeom prst="rect">
            <a:avLst/>
          </a:prstGeom>
          <a:noFill/>
          <a:ln>
            <a:noFill/>
          </a:ln>
        </p:spPr>
      </p:pic>
      <p:pic>
        <p:nvPicPr>
          <p:cNvPr descr="Paypal Logo transparent PNG - StickPNG" id="423" name="Google Shape;423;p14"/>
          <p:cNvPicPr preferRelativeResize="0"/>
          <p:nvPr/>
        </p:nvPicPr>
        <p:blipFill rotWithShape="1">
          <a:blip r:embed="rId15">
            <a:alphaModFix/>
          </a:blip>
          <a:srcRect b="0" l="0" r="0" t="0"/>
          <a:stretch/>
        </p:blipFill>
        <p:spPr>
          <a:xfrm>
            <a:off x="5457240" y="4935893"/>
            <a:ext cx="1216152" cy="346635"/>
          </a:xfrm>
          <a:prstGeom prst="rect">
            <a:avLst/>
          </a:prstGeom>
          <a:noFill/>
          <a:ln>
            <a:noFill/>
          </a:ln>
        </p:spPr>
      </p:pic>
      <p:pic>
        <p:nvPicPr>
          <p:cNvPr descr="Visa Logo transparent PNG - StickPNG" id="424" name="Google Shape;424;p14"/>
          <p:cNvPicPr preferRelativeResize="0"/>
          <p:nvPr/>
        </p:nvPicPr>
        <p:blipFill rotWithShape="1">
          <a:blip r:embed="rId16">
            <a:alphaModFix/>
          </a:blip>
          <a:srcRect b="0" l="0" r="0" t="0"/>
          <a:stretch/>
        </p:blipFill>
        <p:spPr>
          <a:xfrm>
            <a:off x="5653836" y="5351602"/>
            <a:ext cx="822960" cy="334005"/>
          </a:xfrm>
          <a:prstGeom prst="rect">
            <a:avLst/>
          </a:prstGeom>
          <a:noFill/>
          <a:ln>
            <a:noFill/>
          </a:ln>
        </p:spPr>
      </p:pic>
      <p:pic>
        <p:nvPicPr>
          <p:cNvPr descr="Download BlackRock Logo in SVG Vector or PNG File Format - Logo.wine" id="425" name="Google Shape;425;p14"/>
          <p:cNvPicPr preferRelativeResize="0"/>
          <p:nvPr/>
        </p:nvPicPr>
        <p:blipFill rotWithShape="1">
          <a:blip r:embed="rId17">
            <a:alphaModFix/>
          </a:blip>
          <a:srcRect b="0" l="0" r="0" t="0"/>
          <a:stretch/>
        </p:blipFill>
        <p:spPr>
          <a:xfrm>
            <a:off x="1871186" y="4951383"/>
            <a:ext cx="1143000" cy="762000"/>
          </a:xfrm>
          <a:prstGeom prst="rect">
            <a:avLst/>
          </a:prstGeom>
          <a:noFill/>
          <a:ln>
            <a:noFill/>
          </a:ln>
        </p:spPr>
      </p:pic>
      <p:pic>
        <p:nvPicPr>
          <p:cNvPr id="426" name="Google Shape;426;p14"/>
          <p:cNvPicPr preferRelativeResize="0"/>
          <p:nvPr/>
        </p:nvPicPr>
        <p:blipFill rotWithShape="1">
          <a:blip r:embed="rId18">
            <a:alphaModFix/>
          </a:blip>
          <a:srcRect b="0" l="0" r="0" t="0"/>
          <a:stretch/>
        </p:blipFill>
        <p:spPr>
          <a:xfrm>
            <a:off x="1822985" y="5462185"/>
            <a:ext cx="1371600" cy="342900"/>
          </a:xfrm>
          <a:prstGeom prst="rect">
            <a:avLst/>
          </a:prstGeom>
          <a:noFill/>
          <a:ln>
            <a:noFill/>
          </a:ln>
        </p:spPr>
      </p:pic>
      <p:pic>
        <p:nvPicPr>
          <p:cNvPr descr="Logo&#10;&#10;Description automatically generated" id="427" name="Google Shape;427;p14"/>
          <p:cNvPicPr preferRelativeResize="0"/>
          <p:nvPr/>
        </p:nvPicPr>
        <p:blipFill rotWithShape="1">
          <a:blip r:embed="rId19">
            <a:alphaModFix/>
          </a:blip>
          <a:srcRect b="0" l="0" r="0" t="0"/>
          <a:stretch/>
        </p:blipFill>
        <p:spPr>
          <a:xfrm>
            <a:off x="8968050" y="379826"/>
            <a:ext cx="2631199" cy="1839527"/>
          </a:xfrm>
          <a:prstGeom prst="rect">
            <a:avLst/>
          </a:prstGeom>
          <a:noFill/>
          <a:ln>
            <a:noFill/>
          </a:ln>
        </p:spPr>
      </p:pic>
      <p:pic>
        <p:nvPicPr>
          <p:cNvPr descr="Icon&#10;&#10;Description automatically generated" id="428" name="Google Shape;428;p14"/>
          <p:cNvPicPr preferRelativeResize="0"/>
          <p:nvPr/>
        </p:nvPicPr>
        <p:blipFill rotWithShape="1">
          <a:blip r:embed="rId20">
            <a:alphaModFix/>
          </a:blip>
          <a:srcRect b="0" l="0" r="0" t="0"/>
          <a:stretch/>
        </p:blipFill>
        <p:spPr>
          <a:xfrm>
            <a:off x="8827449" y="2702351"/>
            <a:ext cx="967120" cy="330236"/>
          </a:xfrm>
          <a:prstGeom prst="rect">
            <a:avLst/>
          </a:prstGeom>
          <a:noFill/>
          <a:ln>
            <a:noFill/>
          </a:ln>
        </p:spPr>
      </p:pic>
      <p:pic>
        <p:nvPicPr>
          <p:cNvPr id="429" name="Google Shape;429;p14"/>
          <p:cNvPicPr preferRelativeResize="0"/>
          <p:nvPr/>
        </p:nvPicPr>
        <p:blipFill rotWithShape="1">
          <a:blip r:embed="rId21">
            <a:alphaModFix/>
          </a:blip>
          <a:srcRect b="0" l="0" r="0" t="0"/>
          <a:stretch/>
        </p:blipFill>
        <p:spPr>
          <a:xfrm>
            <a:off x="7794125" y="2098917"/>
            <a:ext cx="1143000" cy="8064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5"/>
          <p:cNvSpPr/>
          <p:nvPr/>
        </p:nvSpPr>
        <p:spPr>
          <a:xfrm rot="-3420000">
            <a:off x="1063764" y="3477031"/>
            <a:ext cx="6687284" cy="45720"/>
          </a:xfrm>
          <a:prstGeom prst="rect">
            <a:avLst/>
          </a:prstGeom>
          <a:gradFill>
            <a:gsLst>
              <a:gs pos="0">
                <a:srgbClr val="F3EFFF"/>
              </a:gs>
              <a:gs pos="18000">
                <a:srgbClr val="F3EFFF"/>
              </a:gs>
              <a:gs pos="100000">
                <a:srgbClr val="4317C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35" name="Google Shape;435;p15"/>
          <p:cNvSpPr txBox="1"/>
          <p:nvPr/>
        </p:nvSpPr>
        <p:spPr>
          <a:xfrm>
            <a:off x="497540" y="441479"/>
            <a:ext cx="3496235"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2800" u="none" cap="none" strike="noStrike">
                <a:solidFill>
                  <a:srgbClr val="5A27ED"/>
                </a:solidFill>
                <a:latin typeface="DM Sans Medium"/>
                <a:ea typeface="DM Sans Medium"/>
                <a:cs typeface="DM Sans Medium"/>
                <a:sym typeface="DM Sans Medium"/>
              </a:rPr>
              <a:t>BixBeta</a:t>
            </a:r>
            <a:r>
              <a:rPr b="0" i="0" lang="en-US" sz="2800" u="none" cap="none" strike="noStrike">
                <a:solidFill>
                  <a:srgbClr val="2D3958"/>
                </a:solidFill>
                <a:latin typeface="DM Sans Medium"/>
                <a:ea typeface="DM Sans Medium"/>
                <a:cs typeface="DM Sans Medium"/>
                <a:sym typeface="DM Sans Medium"/>
              </a:rPr>
              <a:t> </a:t>
            </a:r>
            <a:br>
              <a:rPr b="0" i="0" lang="en-US" sz="2800" u="none" cap="none" strike="noStrike">
                <a:solidFill>
                  <a:srgbClr val="2D3958"/>
                </a:solidFill>
                <a:latin typeface="DM Sans Medium"/>
                <a:ea typeface="DM Sans Medium"/>
                <a:cs typeface="DM Sans Medium"/>
                <a:sym typeface="DM Sans Medium"/>
              </a:rPr>
            </a:br>
            <a:r>
              <a:rPr b="0" i="0" lang="en-US" sz="2800" u="none" cap="none" strike="noStrike">
                <a:solidFill>
                  <a:srgbClr val="2D3958"/>
                </a:solidFill>
                <a:latin typeface="DM Sans Medium"/>
                <a:ea typeface="DM Sans Medium"/>
                <a:cs typeface="DM Sans Medium"/>
                <a:sym typeface="DM Sans Medium"/>
              </a:rPr>
              <a:t>Milestones</a:t>
            </a:r>
            <a:endParaRPr b="0" i="0" sz="1100" u="none" cap="none" strike="noStrike">
              <a:solidFill>
                <a:srgbClr val="2D3958"/>
              </a:solidFill>
              <a:latin typeface="DM Sans Medium"/>
              <a:ea typeface="DM Sans Medium"/>
              <a:cs typeface="DM Sans Medium"/>
              <a:sym typeface="DM Sans Medium"/>
            </a:endParaRPr>
          </a:p>
        </p:txBody>
      </p:sp>
      <p:sp>
        <p:nvSpPr>
          <p:cNvPr id="436" name="Google Shape;436;p15"/>
          <p:cNvSpPr txBox="1"/>
          <p:nvPr/>
        </p:nvSpPr>
        <p:spPr>
          <a:xfrm>
            <a:off x="497540" y="1449891"/>
            <a:ext cx="3496235"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2F5597"/>
                </a:solidFill>
                <a:latin typeface="DM Sans"/>
                <a:ea typeface="DM Sans"/>
                <a:cs typeface="DM Sans"/>
                <a:sym typeface="DM Sans"/>
              </a:rPr>
              <a:t>$3M to get to</a:t>
            </a:r>
            <a:br>
              <a:rPr b="0" i="0" lang="en-US" sz="1800" u="none" cap="none" strike="noStrike">
                <a:solidFill>
                  <a:srgbClr val="2F5597"/>
                </a:solidFill>
                <a:latin typeface="DM Sans"/>
                <a:ea typeface="DM Sans"/>
                <a:cs typeface="DM Sans"/>
                <a:sym typeface="DM Sans"/>
              </a:rPr>
            </a:br>
            <a:r>
              <a:rPr b="0" i="0" lang="en-US" sz="1800" u="none" cap="none" strike="noStrike">
                <a:solidFill>
                  <a:srgbClr val="2F5597"/>
                </a:solidFill>
                <a:latin typeface="DM Sans"/>
                <a:ea typeface="DM Sans"/>
                <a:cs typeface="DM Sans"/>
                <a:sym typeface="DM Sans"/>
              </a:rPr>
              <a:t>Market Fit &amp; Fraction</a:t>
            </a:r>
            <a:br>
              <a:rPr b="0" i="0" lang="en-US" sz="1800" u="none" cap="none" strike="noStrike">
                <a:solidFill>
                  <a:srgbClr val="2F5597"/>
                </a:solidFill>
                <a:latin typeface="DM Sans"/>
                <a:ea typeface="DM Sans"/>
                <a:cs typeface="DM Sans"/>
                <a:sym typeface="DM Sans"/>
              </a:rPr>
            </a:br>
            <a:r>
              <a:rPr b="0" i="0" lang="en-US" sz="1800" u="none" cap="none" strike="noStrike">
                <a:solidFill>
                  <a:srgbClr val="2F5597"/>
                </a:solidFill>
                <a:latin typeface="DM Sans"/>
                <a:ea typeface="DM Sans"/>
                <a:cs typeface="DM Sans"/>
                <a:sym typeface="DM Sans"/>
              </a:rPr>
              <a:t>Ready for Series A</a:t>
            </a:r>
            <a:endParaRPr b="0" i="0" sz="1100" u="none" cap="none" strike="noStrike">
              <a:solidFill>
                <a:srgbClr val="2F5597"/>
              </a:solidFill>
              <a:latin typeface="DM Sans"/>
              <a:ea typeface="DM Sans"/>
              <a:cs typeface="DM Sans"/>
              <a:sym typeface="DM Sans"/>
            </a:endParaRPr>
          </a:p>
        </p:txBody>
      </p:sp>
      <p:sp>
        <p:nvSpPr>
          <p:cNvPr id="437" name="Google Shape;437;p15"/>
          <p:cNvSpPr/>
          <p:nvPr/>
        </p:nvSpPr>
        <p:spPr>
          <a:xfrm>
            <a:off x="2556351" y="5478533"/>
            <a:ext cx="582089" cy="886566"/>
          </a:xfrm>
          <a:prstGeom prst="rect">
            <a:avLst/>
          </a:pr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38" name="Google Shape;438;p15"/>
          <p:cNvSpPr/>
          <p:nvPr/>
        </p:nvSpPr>
        <p:spPr>
          <a:xfrm>
            <a:off x="5760305" y="504710"/>
            <a:ext cx="582089" cy="886566"/>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39" name="Google Shape;439;p15"/>
          <p:cNvSpPr/>
          <p:nvPr/>
        </p:nvSpPr>
        <p:spPr>
          <a:xfrm>
            <a:off x="3366604" y="4212612"/>
            <a:ext cx="582089" cy="886566"/>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40" name="Google Shape;440;p15"/>
          <p:cNvSpPr/>
          <p:nvPr/>
        </p:nvSpPr>
        <p:spPr>
          <a:xfrm>
            <a:off x="4165124" y="2975359"/>
            <a:ext cx="582089" cy="886566"/>
          </a:xfrm>
          <a:prstGeom prst="rect">
            <a:avLst/>
          </a:prstGeom>
          <a:solidFill>
            <a:srgbClr val="967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41" name="Google Shape;441;p15"/>
          <p:cNvSpPr/>
          <p:nvPr/>
        </p:nvSpPr>
        <p:spPr>
          <a:xfrm>
            <a:off x="4955651" y="1741909"/>
            <a:ext cx="582089" cy="886566"/>
          </a:xfrm>
          <a:prstGeom prst="rect">
            <a:avLst/>
          </a:prstGeom>
          <a:solidFill>
            <a:srgbClr val="6A35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42" name="Google Shape;442;p15"/>
          <p:cNvSpPr txBox="1"/>
          <p:nvPr/>
        </p:nvSpPr>
        <p:spPr>
          <a:xfrm>
            <a:off x="3241861" y="5568985"/>
            <a:ext cx="5048100" cy="8001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rgbClr val="2F5597"/>
                </a:solidFill>
                <a:latin typeface="DM Sans"/>
                <a:ea typeface="DM Sans"/>
                <a:cs typeface="DM Sans"/>
                <a:sym typeface="DM Sans"/>
              </a:rPr>
              <a:t>UI Prototyping and Validation 2021 to Today</a:t>
            </a:r>
            <a:br>
              <a:rPr b="0" i="0" lang="en-US" sz="16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Ideation and MVP development, UX and clickable UI prototype</a:t>
            </a:r>
            <a:endParaRPr b="0" i="0" sz="1600" u="none" cap="none" strike="noStrike">
              <a:solidFill>
                <a:srgbClr val="546285"/>
              </a:solidFill>
              <a:latin typeface="DM Sans"/>
              <a:ea typeface="DM Sans"/>
              <a:cs typeface="DM Sans"/>
              <a:sym typeface="DM Sans"/>
            </a:endParaRPr>
          </a:p>
        </p:txBody>
      </p:sp>
      <p:sp>
        <p:nvSpPr>
          <p:cNvPr id="443" name="Google Shape;443;p15"/>
          <p:cNvSpPr txBox="1"/>
          <p:nvPr/>
        </p:nvSpPr>
        <p:spPr>
          <a:xfrm>
            <a:off x="5667000" y="1797886"/>
            <a:ext cx="5048100" cy="8001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rgbClr val="2F5597"/>
                </a:solidFill>
                <a:latin typeface="DM Sans"/>
                <a:ea typeface="DM Sans"/>
                <a:cs typeface="DM Sans"/>
                <a:sym typeface="DM Sans"/>
              </a:rPr>
              <a:t>Public Beta Fall 23’</a:t>
            </a:r>
            <a:br>
              <a:rPr b="0" i="0" lang="en-US" sz="16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20 high-touch sales by</a:t>
            </a:r>
            <a:br>
              <a:rPr b="0" i="0" lang="en-US" sz="14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founders' network</a:t>
            </a:r>
            <a:endParaRPr b="0" i="0" sz="1600" u="none" cap="none" strike="noStrike">
              <a:solidFill>
                <a:srgbClr val="546285"/>
              </a:solidFill>
              <a:latin typeface="DM Sans"/>
              <a:ea typeface="DM Sans"/>
              <a:cs typeface="DM Sans"/>
              <a:sym typeface="DM Sans"/>
            </a:endParaRPr>
          </a:p>
        </p:txBody>
      </p:sp>
      <p:sp>
        <p:nvSpPr>
          <p:cNvPr id="444" name="Google Shape;444;p15"/>
          <p:cNvSpPr txBox="1"/>
          <p:nvPr/>
        </p:nvSpPr>
        <p:spPr>
          <a:xfrm>
            <a:off x="6525086" y="559216"/>
            <a:ext cx="41709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rgbClr val="2F5597"/>
                </a:solidFill>
                <a:latin typeface="DM Sans"/>
                <a:ea typeface="DM Sans"/>
                <a:cs typeface="DM Sans"/>
                <a:sym typeface="DM Sans"/>
              </a:rPr>
              <a:t>Series A - Fall 24’</a:t>
            </a:r>
            <a:br>
              <a:rPr b="0" i="0" lang="en-US" sz="16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70 Active Nonprofit Customers with Revenue Growth of 25%</a:t>
            </a:r>
            <a:endParaRPr b="0" i="0" sz="1400" u="none" cap="none" strike="noStrike">
              <a:solidFill>
                <a:srgbClr val="546285"/>
              </a:solidFill>
              <a:latin typeface="DM Sans"/>
              <a:ea typeface="DM Sans"/>
              <a:cs typeface="DM Sans"/>
              <a:sym typeface="DM Sans"/>
            </a:endParaRPr>
          </a:p>
        </p:txBody>
      </p:sp>
      <p:sp>
        <p:nvSpPr>
          <p:cNvPr id="445" name="Google Shape;445;p15"/>
          <p:cNvSpPr txBox="1"/>
          <p:nvPr/>
        </p:nvSpPr>
        <p:spPr>
          <a:xfrm>
            <a:off x="2567156" y="5655832"/>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entury Gothic"/>
                <a:ea typeface="Century Gothic"/>
                <a:cs typeface="Century Gothic"/>
                <a:sym typeface="Century Gothic"/>
              </a:rPr>
              <a:t>1</a:t>
            </a:r>
            <a:endParaRPr b="0" i="0" sz="1800" u="none" cap="none" strike="noStrike">
              <a:solidFill>
                <a:schemeClr val="dk1"/>
              </a:solidFill>
              <a:latin typeface="Century Gothic"/>
              <a:ea typeface="Century Gothic"/>
              <a:cs typeface="Century Gothic"/>
              <a:sym typeface="Century Gothic"/>
            </a:endParaRPr>
          </a:p>
        </p:txBody>
      </p:sp>
      <p:sp>
        <p:nvSpPr>
          <p:cNvPr id="446" name="Google Shape;446;p15"/>
          <p:cNvSpPr txBox="1"/>
          <p:nvPr/>
        </p:nvSpPr>
        <p:spPr>
          <a:xfrm>
            <a:off x="3376339" y="4394285"/>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entury Gothic"/>
                <a:ea typeface="Century Gothic"/>
                <a:cs typeface="Century Gothic"/>
                <a:sym typeface="Century Gothic"/>
              </a:rPr>
              <a:t>2</a:t>
            </a:r>
            <a:endParaRPr b="0" i="0" sz="1800" u="none" cap="none" strike="noStrike">
              <a:solidFill>
                <a:schemeClr val="dk1"/>
              </a:solidFill>
              <a:latin typeface="Century Gothic"/>
              <a:ea typeface="Century Gothic"/>
              <a:cs typeface="Century Gothic"/>
              <a:sym typeface="Century Gothic"/>
            </a:endParaRPr>
          </a:p>
        </p:txBody>
      </p:sp>
      <p:sp>
        <p:nvSpPr>
          <p:cNvPr id="447" name="Google Shape;447;p15"/>
          <p:cNvSpPr txBox="1"/>
          <p:nvPr/>
        </p:nvSpPr>
        <p:spPr>
          <a:xfrm>
            <a:off x="4165123" y="3136366"/>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entury Gothic"/>
                <a:ea typeface="Century Gothic"/>
                <a:cs typeface="Century Gothic"/>
                <a:sym typeface="Century Gothic"/>
              </a:rPr>
              <a:t>3</a:t>
            </a:r>
            <a:endParaRPr b="0" i="0" sz="1800" u="none" cap="none" strike="noStrike">
              <a:solidFill>
                <a:schemeClr val="dk1"/>
              </a:solidFill>
              <a:latin typeface="Century Gothic"/>
              <a:ea typeface="Century Gothic"/>
              <a:cs typeface="Century Gothic"/>
              <a:sym typeface="Century Gothic"/>
            </a:endParaRPr>
          </a:p>
        </p:txBody>
      </p:sp>
      <p:sp>
        <p:nvSpPr>
          <p:cNvPr id="448" name="Google Shape;448;p15"/>
          <p:cNvSpPr txBox="1"/>
          <p:nvPr/>
        </p:nvSpPr>
        <p:spPr>
          <a:xfrm>
            <a:off x="4955141" y="1927153"/>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entury Gothic"/>
                <a:ea typeface="Century Gothic"/>
                <a:cs typeface="Century Gothic"/>
                <a:sym typeface="Century Gothic"/>
              </a:rPr>
              <a:t>4</a:t>
            </a:r>
            <a:endParaRPr b="0" i="0" sz="1800" u="none" cap="none" strike="noStrike">
              <a:solidFill>
                <a:schemeClr val="dk1"/>
              </a:solidFill>
              <a:latin typeface="Century Gothic"/>
              <a:ea typeface="Century Gothic"/>
              <a:cs typeface="Century Gothic"/>
              <a:sym typeface="Century Gothic"/>
            </a:endParaRPr>
          </a:p>
        </p:txBody>
      </p:sp>
      <p:sp>
        <p:nvSpPr>
          <p:cNvPr id="449" name="Google Shape;449;p15"/>
          <p:cNvSpPr txBox="1"/>
          <p:nvPr/>
        </p:nvSpPr>
        <p:spPr>
          <a:xfrm>
            <a:off x="5760304" y="683226"/>
            <a:ext cx="58209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entury Gothic"/>
                <a:ea typeface="Century Gothic"/>
                <a:cs typeface="Century Gothic"/>
                <a:sym typeface="Century Gothic"/>
              </a:rPr>
              <a:t>5</a:t>
            </a:r>
            <a:endParaRPr b="0" i="0" sz="1800" u="none" cap="none" strike="noStrike">
              <a:solidFill>
                <a:schemeClr val="dk1"/>
              </a:solidFill>
              <a:latin typeface="Century Gothic"/>
              <a:ea typeface="Century Gothic"/>
              <a:cs typeface="Century Gothic"/>
              <a:sym typeface="Century Gothic"/>
            </a:endParaRPr>
          </a:p>
        </p:txBody>
      </p:sp>
      <p:sp>
        <p:nvSpPr>
          <p:cNvPr id="450" name="Google Shape;45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1" name="Google Shape;451;p15"/>
          <p:cNvSpPr txBox="1"/>
          <p:nvPr/>
        </p:nvSpPr>
        <p:spPr>
          <a:xfrm>
            <a:off x="4165123" y="4279459"/>
            <a:ext cx="5178276" cy="8001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rgbClr val="2F5597"/>
                </a:solidFill>
                <a:latin typeface="DM Sans"/>
                <a:ea typeface="DM Sans"/>
                <a:cs typeface="DM Sans"/>
                <a:sym typeface="DM Sans"/>
              </a:rPr>
              <a:t>Private Beta Spring 23’</a:t>
            </a:r>
            <a:br>
              <a:rPr b="0" i="0" lang="en-US" sz="16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Onboard 2 Preselected Design Partners by Spring 2023 and Continue Software Development</a:t>
            </a:r>
            <a:endParaRPr b="0" i="0" sz="1600" u="none" cap="none" strike="noStrike">
              <a:solidFill>
                <a:srgbClr val="546285"/>
              </a:solidFill>
              <a:latin typeface="DM Sans"/>
              <a:ea typeface="DM Sans"/>
              <a:cs typeface="DM Sans"/>
              <a:sym typeface="DM Sans"/>
            </a:endParaRPr>
          </a:p>
        </p:txBody>
      </p:sp>
      <p:sp>
        <p:nvSpPr>
          <p:cNvPr id="452" name="Google Shape;452;p15"/>
          <p:cNvSpPr txBox="1"/>
          <p:nvPr/>
        </p:nvSpPr>
        <p:spPr>
          <a:xfrm>
            <a:off x="4928688" y="3030689"/>
            <a:ext cx="5048100" cy="8001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rgbClr val="2F5597"/>
                </a:solidFill>
                <a:latin typeface="DM Sans"/>
                <a:ea typeface="DM Sans"/>
                <a:cs typeface="DM Sans"/>
                <a:sym typeface="DM Sans"/>
              </a:rPr>
              <a:t>$3M Seed Round Through Apr 23’</a:t>
            </a:r>
            <a:br>
              <a:rPr b="0" i="0" lang="en-US" sz="16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Hire 4 local and remote software engineers to refine BixBeta MVP. See hiring plan</a:t>
            </a:r>
            <a:endParaRPr b="0" i="0" sz="1600" u="none" cap="none" strike="noStrike">
              <a:solidFill>
                <a:srgbClr val="546285"/>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p:nvPr/>
        </p:nvSpPr>
        <p:spPr>
          <a:xfrm>
            <a:off x="1106697" y="4173375"/>
            <a:ext cx="45720" cy="109728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CBB8FF"/>
              </a:solidFill>
              <a:latin typeface="Calibri"/>
              <a:ea typeface="Calibri"/>
              <a:cs typeface="Calibri"/>
              <a:sym typeface="Calibri"/>
            </a:endParaRPr>
          </a:p>
        </p:txBody>
      </p:sp>
      <p:sp>
        <p:nvSpPr>
          <p:cNvPr id="459" name="Google Shape;45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60" name="Google Shape;460;p42"/>
          <p:cNvSpPr/>
          <p:nvPr/>
        </p:nvSpPr>
        <p:spPr>
          <a:xfrm>
            <a:off x="3058316" y="3159425"/>
            <a:ext cx="45720" cy="210312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CBB8FF"/>
              </a:solidFill>
              <a:latin typeface="Calibri"/>
              <a:ea typeface="Calibri"/>
              <a:cs typeface="Calibri"/>
              <a:sym typeface="Calibri"/>
            </a:endParaRPr>
          </a:p>
        </p:txBody>
      </p:sp>
      <p:sp>
        <p:nvSpPr>
          <p:cNvPr id="461" name="Google Shape;461;p42"/>
          <p:cNvSpPr/>
          <p:nvPr/>
        </p:nvSpPr>
        <p:spPr>
          <a:xfrm>
            <a:off x="5003083" y="2698936"/>
            <a:ext cx="45720" cy="256032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p42"/>
          <p:cNvSpPr/>
          <p:nvPr/>
        </p:nvSpPr>
        <p:spPr>
          <a:xfrm>
            <a:off x="6936130" y="2158103"/>
            <a:ext cx="45720" cy="31089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p42"/>
          <p:cNvSpPr/>
          <p:nvPr/>
        </p:nvSpPr>
        <p:spPr>
          <a:xfrm>
            <a:off x="8883036" y="1339034"/>
            <a:ext cx="45720" cy="393192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ube with solid fill" id="464" name="Google Shape;464;p42"/>
          <p:cNvPicPr preferRelativeResize="0"/>
          <p:nvPr/>
        </p:nvPicPr>
        <p:blipFill rotWithShape="1">
          <a:blip r:embed="rId3">
            <a:alphaModFix/>
          </a:blip>
          <a:srcRect b="0" l="0" r="0" t="0"/>
          <a:stretch/>
        </p:blipFill>
        <p:spPr>
          <a:xfrm>
            <a:off x="2921156" y="2706443"/>
            <a:ext cx="365760" cy="365760"/>
          </a:xfrm>
          <a:prstGeom prst="rect">
            <a:avLst/>
          </a:prstGeom>
          <a:noFill/>
          <a:ln>
            <a:noFill/>
          </a:ln>
        </p:spPr>
      </p:pic>
      <p:grpSp>
        <p:nvGrpSpPr>
          <p:cNvPr id="465" name="Google Shape;465;p42"/>
          <p:cNvGrpSpPr/>
          <p:nvPr/>
        </p:nvGrpSpPr>
        <p:grpSpPr>
          <a:xfrm>
            <a:off x="4813113" y="1994635"/>
            <a:ext cx="367605" cy="597898"/>
            <a:chOff x="3518998" y="2342098"/>
            <a:chExt cx="367605" cy="597898"/>
          </a:xfrm>
        </p:grpSpPr>
        <p:pic>
          <p:nvPicPr>
            <p:cNvPr descr="Cube with solid fill" id="466" name="Google Shape;466;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467" name="Google Shape;467;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sp>
        <p:nvSpPr>
          <p:cNvPr id="468" name="Google Shape;468;p42"/>
          <p:cNvSpPr/>
          <p:nvPr/>
        </p:nvSpPr>
        <p:spPr>
          <a:xfrm rot="5400000">
            <a:off x="3218078" y="4386370"/>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69" name="Google Shape;469;p42"/>
          <p:cNvSpPr/>
          <p:nvPr/>
        </p:nvSpPr>
        <p:spPr>
          <a:xfrm rot="3240000">
            <a:off x="10824865" y="1939964"/>
            <a:ext cx="455827" cy="392954"/>
          </a:xfrm>
          <a:prstGeom prst="triangle">
            <a:avLst>
              <a:gd fmla="val 50000" name="adj"/>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70" name="Google Shape;470;p42"/>
          <p:cNvGrpSpPr/>
          <p:nvPr/>
        </p:nvGrpSpPr>
        <p:grpSpPr>
          <a:xfrm>
            <a:off x="1102629" y="2166084"/>
            <a:ext cx="9848537" cy="2149615"/>
            <a:chOff x="597877" y="1458372"/>
            <a:chExt cx="9848537" cy="2149615"/>
          </a:xfrm>
        </p:grpSpPr>
        <p:sp>
          <p:nvSpPr>
            <p:cNvPr id="471" name="Google Shape;471;p42"/>
            <p:cNvSpPr/>
            <p:nvPr/>
          </p:nvSpPr>
          <p:spPr>
            <a:xfrm>
              <a:off x="597877" y="3424574"/>
              <a:ext cx="146304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42"/>
            <p:cNvSpPr/>
            <p:nvPr/>
          </p:nvSpPr>
          <p:spPr>
            <a:xfrm rot="-2164330">
              <a:off x="1939696" y="3227278"/>
              <a:ext cx="73152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42"/>
            <p:cNvSpPr/>
            <p:nvPr/>
          </p:nvSpPr>
          <p:spPr>
            <a:xfrm>
              <a:off x="2546029" y="3028969"/>
              <a:ext cx="1463040" cy="192024"/>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 name="Google Shape;474;p42"/>
            <p:cNvSpPr/>
            <p:nvPr/>
          </p:nvSpPr>
          <p:spPr>
            <a:xfrm rot="-2164330">
              <a:off x="3886739" y="2841029"/>
              <a:ext cx="73152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42"/>
            <p:cNvSpPr/>
            <p:nvPr/>
          </p:nvSpPr>
          <p:spPr>
            <a:xfrm rot="-2164330">
              <a:off x="7784069" y="2051384"/>
              <a:ext cx="73152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42"/>
            <p:cNvSpPr/>
            <p:nvPr/>
          </p:nvSpPr>
          <p:spPr>
            <a:xfrm>
              <a:off x="4497142" y="2643058"/>
              <a:ext cx="146304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p42"/>
            <p:cNvSpPr/>
            <p:nvPr/>
          </p:nvSpPr>
          <p:spPr>
            <a:xfrm>
              <a:off x="6443968" y="2248717"/>
              <a:ext cx="146304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p42"/>
            <p:cNvSpPr/>
            <p:nvPr/>
          </p:nvSpPr>
          <p:spPr>
            <a:xfrm rot="-2164330">
              <a:off x="5835291" y="2446024"/>
              <a:ext cx="73152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p42"/>
            <p:cNvSpPr/>
            <p:nvPr/>
          </p:nvSpPr>
          <p:spPr>
            <a:xfrm>
              <a:off x="8392166" y="1853726"/>
              <a:ext cx="146304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p42"/>
            <p:cNvSpPr/>
            <p:nvPr/>
          </p:nvSpPr>
          <p:spPr>
            <a:xfrm rot="-2164330">
              <a:off x="9731179" y="1656202"/>
              <a:ext cx="731520" cy="182880"/>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1" name="Google Shape;481;p42"/>
          <p:cNvSpPr txBox="1"/>
          <p:nvPr/>
        </p:nvSpPr>
        <p:spPr>
          <a:xfrm>
            <a:off x="3453329" y="4388988"/>
            <a:ext cx="128539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Business Canvas Model</a:t>
            </a:r>
            <a:endParaRPr b="0" i="0" sz="1100" u="none" cap="none" strike="noStrike">
              <a:solidFill>
                <a:schemeClr val="dk1"/>
              </a:solidFill>
              <a:latin typeface="DM Sans"/>
              <a:ea typeface="DM Sans"/>
              <a:cs typeface="DM Sans"/>
              <a:sym typeface="DM Sans"/>
            </a:endParaRPr>
          </a:p>
        </p:txBody>
      </p:sp>
      <p:sp>
        <p:nvSpPr>
          <p:cNvPr id="482" name="Google Shape;482;p42"/>
          <p:cNvSpPr txBox="1"/>
          <p:nvPr/>
        </p:nvSpPr>
        <p:spPr>
          <a:xfrm>
            <a:off x="3443463" y="4802448"/>
            <a:ext cx="145158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Tech Blueprint </a:t>
            </a:r>
            <a:endParaRPr b="0" i="0" sz="1100" u="none" cap="none" strike="noStrike">
              <a:solidFill>
                <a:schemeClr val="dk1"/>
              </a:solidFill>
              <a:latin typeface="DM Sans"/>
              <a:ea typeface="DM Sans"/>
              <a:cs typeface="DM Sans"/>
              <a:sym typeface="DM Sans"/>
            </a:endParaRPr>
          </a:p>
        </p:txBody>
      </p:sp>
      <p:sp>
        <p:nvSpPr>
          <p:cNvPr id="483" name="Google Shape;483;p42"/>
          <p:cNvSpPr txBox="1"/>
          <p:nvPr/>
        </p:nvSpPr>
        <p:spPr>
          <a:xfrm>
            <a:off x="3437439" y="5131680"/>
            <a:ext cx="128539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Product Prototyping</a:t>
            </a:r>
            <a:endParaRPr b="0" i="0" sz="1400" u="none" cap="none" strike="noStrike">
              <a:solidFill>
                <a:schemeClr val="dk1"/>
              </a:solidFill>
              <a:latin typeface="DM Sans"/>
              <a:ea typeface="DM Sans"/>
              <a:cs typeface="DM Sans"/>
              <a:sym typeface="DM Sans"/>
            </a:endParaRPr>
          </a:p>
        </p:txBody>
      </p:sp>
      <p:sp>
        <p:nvSpPr>
          <p:cNvPr id="484" name="Google Shape;484;p42"/>
          <p:cNvSpPr txBox="1"/>
          <p:nvPr/>
        </p:nvSpPr>
        <p:spPr>
          <a:xfrm>
            <a:off x="5491629" y="4427476"/>
            <a:ext cx="128539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1</a:t>
            </a:r>
            <a:r>
              <a:rPr b="0" baseline="30000" i="0" lang="en-US" sz="900" u="none" cap="none" strike="noStrike">
                <a:solidFill>
                  <a:schemeClr val="dk1"/>
                </a:solidFill>
                <a:latin typeface="DM Sans"/>
                <a:ea typeface="DM Sans"/>
                <a:cs typeface="DM Sans"/>
                <a:sym typeface="DM Sans"/>
              </a:rPr>
              <a:t>st</a:t>
            </a:r>
            <a:r>
              <a:rPr b="0" i="0" lang="en-US" sz="900" u="none" cap="none" strike="noStrike">
                <a:solidFill>
                  <a:schemeClr val="dk1"/>
                </a:solidFill>
                <a:latin typeface="DM Sans"/>
                <a:ea typeface="DM Sans"/>
                <a:cs typeface="DM Sans"/>
                <a:sym typeface="DM Sans"/>
              </a:rPr>
              <a:t> Angel Investor</a:t>
            </a:r>
            <a:endParaRPr b="0" i="0" sz="1100" u="none" cap="none" strike="noStrike">
              <a:solidFill>
                <a:schemeClr val="dk1"/>
              </a:solidFill>
              <a:latin typeface="DM Sans"/>
              <a:ea typeface="DM Sans"/>
              <a:cs typeface="DM Sans"/>
              <a:sym typeface="DM Sans"/>
            </a:endParaRPr>
          </a:p>
        </p:txBody>
      </p:sp>
      <p:sp>
        <p:nvSpPr>
          <p:cNvPr id="485" name="Google Shape;485;p42"/>
          <p:cNvSpPr txBox="1"/>
          <p:nvPr/>
        </p:nvSpPr>
        <p:spPr>
          <a:xfrm>
            <a:off x="5472302" y="4752846"/>
            <a:ext cx="12853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Customer case study</a:t>
            </a:r>
            <a:endParaRPr b="0" i="0" sz="1100" u="none" cap="none" strike="noStrike">
              <a:solidFill>
                <a:schemeClr val="dk1"/>
              </a:solidFill>
              <a:latin typeface="DM Sans"/>
              <a:ea typeface="DM Sans"/>
              <a:cs typeface="DM Sans"/>
              <a:sym typeface="DM Sans"/>
            </a:endParaRPr>
          </a:p>
        </p:txBody>
      </p:sp>
      <p:sp>
        <p:nvSpPr>
          <p:cNvPr id="486" name="Google Shape;486;p42"/>
          <p:cNvSpPr txBox="1"/>
          <p:nvPr/>
        </p:nvSpPr>
        <p:spPr>
          <a:xfrm>
            <a:off x="5466811" y="5122685"/>
            <a:ext cx="128539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FT CTO &amp; Cofounder</a:t>
            </a:r>
            <a:endParaRPr b="0" i="0" sz="1100" u="none" cap="none" strike="noStrike">
              <a:solidFill>
                <a:schemeClr val="dk1"/>
              </a:solidFill>
              <a:latin typeface="DM Sans"/>
              <a:ea typeface="DM Sans"/>
              <a:cs typeface="DM Sans"/>
              <a:sym typeface="DM Sans"/>
            </a:endParaRPr>
          </a:p>
        </p:txBody>
      </p:sp>
      <p:sp>
        <p:nvSpPr>
          <p:cNvPr id="487" name="Google Shape;487;p42"/>
          <p:cNvSpPr txBox="1"/>
          <p:nvPr/>
        </p:nvSpPr>
        <p:spPr>
          <a:xfrm>
            <a:off x="7430393" y="4461304"/>
            <a:ext cx="12853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Onboard two design partners</a:t>
            </a:r>
            <a:endParaRPr b="0" i="0" sz="1100" u="none" cap="none" strike="noStrike">
              <a:solidFill>
                <a:schemeClr val="dk1"/>
              </a:solidFill>
              <a:latin typeface="DM Sans"/>
              <a:ea typeface="DM Sans"/>
              <a:cs typeface="DM Sans"/>
              <a:sym typeface="DM Sans"/>
            </a:endParaRPr>
          </a:p>
        </p:txBody>
      </p:sp>
      <p:sp>
        <p:nvSpPr>
          <p:cNvPr id="488" name="Google Shape;488;p42"/>
          <p:cNvSpPr txBox="1"/>
          <p:nvPr/>
        </p:nvSpPr>
        <p:spPr>
          <a:xfrm>
            <a:off x="7426569" y="4818078"/>
            <a:ext cx="128539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1</a:t>
            </a:r>
            <a:r>
              <a:rPr b="0" baseline="30000" i="0" lang="en-US" sz="900" u="none" cap="none" strike="noStrike">
                <a:solidFill>
                  <a:schemeClr val="dk1"/>
                </a:solidFill>
                <a:latin typeface="DM Sans"/>
                <a:ea typeface="DM Sans"/>
                <a:cs typeface="DM Sans"/>
                <a:sym typeface="DM Sans"/>
              </a:rPr>
              <a:t>st</a:t>
            </a:r>
            <a:r>
              <a:rPr b="0" i="0" lang="en-US" sz="900" u="none" cap="none" strike="noStrike">
                <a:solidFill>
                  <a:schemeClr val="dk1"/>
                </a:solidFill>
                <a:latin typeface="DM Sans"/>
                <a:ea typeface="DM Sans"/>
                <a:cs typeface="DM Sans"/>
                <a:sym typeface="DM Sans"/>
              </a:rPr>
              <a:t> Product Release</a:t>
            </a:r>
            <a:endParaRPr b="0" i="0" sz="1100" u="none" cap="none" strike="noStrike">
              <a:solidFill>
                <a:schemeClr val="dk1"/>
              </a:solidFill>
              <a:latin typeface="DM Sans"/>
              <a:ea typeface="DM Sans"/>
              <a:cs typeface="DM Sans"/>
              <a:sym typeface="DM Sans"/>
            </a:endParaRPr>
          </a:p>
        </p:txBody>
      </p:sp>
      <p:sp>
        <p:nvSpPr>
          <p:cNvPr id="489" name="Google Shape;489;p42"/>
          <p:cNvSpPr txBox="1"/>
          <p:nvPr/>
        </p:nvSpPr>
        <p:spPr>
          <a:xfrm>
            <a:off x="7417254" y="5082912"/>
            <a:ext cx="128539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Seed round fundraising</a:t>
            </a:r>
            <a:endParaRPr b="0" i="0" sz="1100" u="none" cap="none" strike="noStrike">
              <a:solidFill>
                <a:schemeClr val="dk1"/>
              </a:solidFill>
              <a:latin typeface="DM Sans"/>
              <a:ea typeface="DM Sans"/>
              <a:cs typeface="DM Sans"/>
              <a:sym typeface="DM Sans"/>
            </a:endParaRPr>
          </a:p>
        </p:txBody>
      </p:sp>
      <p:sp>
        <p:nvSpPr>
          <p:cNvPr id="490" name="Google Shape;490;p42"/>
          <p:cNvSpPr/>
          <p:nvPr/>
        </p:nvSpPr>
        <p:spPr>
          <a:xfrm rot="5400000">
            <a:off x="3222277" y="4721268"/>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1" name="Google Shape;491;p42"/>
          <p:cNvSpPr/>
          <p:nvPr/>
        </p:nvSpPr>
        <p:spPr>
          <a:xfrm rot="5400000">
            <a:off x="3218311" y="5067389"/>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2" name="Google Shape;492;p42"/>
          <p:cNvSpPr/>
          <p:nvPr/>
        </p:nvSpPr>
        <p:spPr>
          <a:xfrm rot="5400000">
            <a:off x="5168631" y="4386370"/>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3" name="Google Shape;493;p42"/>
          <p:cNvSpPr/>
          <p:nvPr/>
        </p:nvSpPr>
        <p:spPr>
          <a:xfrm rot="5400000">
            <a:off x="5181795" y="4721268"/>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4" name="Google Shape;494;p42"/>
          <p:cNvSpPr/>
          <p:nvPr/>
        </p:nvSpPr>
        <p:spPr>
          <a:xfrm rot="5400000">
            <a:off x="5168864" y="5057863"/>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5" name="Google Shape;495;p42"/>
          <p:cNvSpPr/>
          <p:nvPr/>
        </p:nvSpPr>
        <p:spPr>
          <a:xfrm rot="5400000">
            <a:off x="7117757" y="4386370"/>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6" name="Google Shape;496;p42"/>
          <p:cNvSpPr/>
          <p:nvPr/>
        </p:nvSpPr>
        <p:spPr>
          <a:xfrm rot="5400000">
            <a:off x="7097572" y="4721268"/>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7" name="Google Shape;497;p42"/>
          <p:cNvSpPr/>
          <p:nvPr/>
        </p:nvSpPr>
        <p:spPr>
          <a:xfrm rot="5400000">
            <a:off x="7117990" y="5069228"/>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498" name="Google Shape;498;p42"/>
          <p:cNvSpPr/>
          <p:nvPr/>
        </p:nvSpPr>
        <p:spPr>
          <a:xfrm rot="5400000">
            <a:off x="9043289" y="5069617"/>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pic>
        <p:nvPicPr>
          <p:cNvPr descr="Bullseye outline" id="499" name="Google Shape;499;p42"/>
          <p:cNvPicPr preferRelativeResize="0"/>
          <p:nvPr/>
        </p:nvPicPr>
        <p:blipFill rotWithShape="1">
          <a:blip r:embed="rId4">
            <a:alphaModFix/>
          </a:blip>
          <a:srcRect b="0" l="0" r="0" t="0"/>
          <a:stretch/>
        </p:blipFill>
        <p:spPr>
          <a:xfrm>
            <a:off x="9304945" y="3064237"/>
            <a:ext cx="947269" cy="947269"/>
          </a:xfrm>
          <a:prstGeom prst="rect">
            <a:avLst/>
          </a:prstGeom>
          <a:noFill/>
          <a:ln>
            <a:noFill/>
          </a:ln>
        </p:spPr>
      </p:pic>
      <p:sp>
        <p:nvSpPr>
          <p:cNvPr id="500" name="Google Shape;500;p42"/>
          <p:cNvSpPr txBox="1"/>
          <p:nvPr/>
        </p:nvSpPr>
        <p:spPr>
          <a:xfrm>
            <a:off x="9311298" y="4170119"/>
            <a:ext cx="2395223"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1000" u="none" cap="none" strike="noStrike">
                <a:solidFill>
                  <a:srgbClr val="123962"/>
                </a:solidFill>
                <a:latin typeface="DM Sans"/>
                <a:ea typeface="DM Sans"/>
                <a:cs typeface="DM Sans"/>
                <a:sym typeface="DM Sans"/>
              </a:rPr>
              <a:t>Future Goals</a:t>
            </a:r>
            <a:endParaRPr b="0" i="0" sz="1000" u="none" cap="none" strike="noStrike">
              <a:solidFill>
                <a:srgbClr val="123962"/>
              </a:solidFill>
              <a:latin typeface="DM Sans"/>
              <a:ea typeface="DM Sans"/>
              <a:cs typeface="DM Sans"/>
              <a:sym typeface="DM Sans"/>
            </a:endParaRPr>
          </a:p>
        </p:txBody>
      </p:sp>
      <p:sp>
        <p:nvSpPr>
          <p:cNvPr id="501" name="Google Shape;501;p42"/>
          <p:cNvSpPr txBox="1"/>
          <p:nvPr/>
        </p:nvSpPr>
        <p:spPr>
          <a:xfrm>
            <a:off x="9299342" y="4479998"/>
            <a:ext cx="2509200" cy="900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050"/>
              <a:buFont typeface="Arial"/>
              <a:buChar char="•"/>
            </a:pPr>
            <a:r>
              <a:rPr b="0" i="0" lang="en-US" sz="1050" u="none" cap="none" strike="noStrike">
                <a:solidFill>
                  <a:schemeClr val="dk1"/>
                </a:solidFill>
                <a:latin typeface="DM Sans"/>
                <a:ea typeface="DM Sans"/>
                <a:cs typeface="DM Sans"/>
                <a:sym typeface="DM Sans"/>
              </a:rPr>
              <a:t>Full-scale ERP enterprise accounting system for crypto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50"/>
              <a:buFont typeface="Arial"/>
              <a:buChar char="•"/>
            </a:pPr>
            <a:r>
              <a:rPr b="0" i="0" lang="en-US" sz="1050" u="none" cap="none" strike="noStrike">
                <a:solidFill>
                  <a:schemeClr val="dk1"/>
                </a:solidFill>
                <a:latin typeface="DM Sans"/>
                <a:ea typeface="DM Sans"/>
                <a:cs typeface="DM Sans"/>
                <a:sym typeface="DM Sans"/>
              </a:rPr>
              <a:t>KPI, BI, and Dashboarding</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50"/>
              <a:buFont typeface="Arial"/>
              <a:buChar char="•"/>
            </a:pPr>
            <a:r>
              <a:rPr b="0" i="0" lang="en-US" sz="1050" u="none" cap="none" strike="noStrike">
                <a:solidFill>
                  <a:schemeClr val="dk1"/>
                </a:solidFill>
                <a:latin typeface="DM Sans"/>
                <a:ea typeface="DM Sans"/>
                <a:cs typeface="DM Sans"/>
                <a:sym typeface="DM Sans"/>
              </a:rPr>
              <a:t>ESG &amp; donor impact measurement</a:t>
            </a:r>
            <a:endParaRPr b="0" i="0" sz="1050" u="none" cap="none" strike="noStrike">
              <a:solidFill>
                <a:schemeClr val="dk1"/>
              </a:solidFill>
              <a:latin typeface="DM Sans"/>
              <a:ea typeface="DM Sans"/>
              <a:cs typeface="DM Sans"/>
              <a:sym typeface="DM Sans"/>
            </a:endParaRPr>
          </a:p>
          <a:p>
            <a:pPr indent="-171450" lvl="0" marL="171450" marR="0" rtl="0" algn="l">
              <a:lnSpc>
                <a:spcPct val="100000"/>
              </a:lnSpc>
              <a:spcBef>
                <a:spcPts val="0"/>
              </a:spcBef>
              <a:spcAft>
                <a:spcPts val="0"/>
              </a:spcAft>
              <a:buClr>
                <a:schemeClr val="dk1"/>
              </a:buClr>
              <a:buSzPts val="1050"/>
              <a:buFont typeface="DM Sans"/>
              <a:buChar char="•"/>
            </a:pPr>
            <a:r>
              <a:rPr b="0" i="0" lang="en-US" sz="1050" u="none" cap="none" strike="noStrike">
                <a:solidFill>
                  <a:schemeClr val="dk1"/>
                </a:solidFill>
                <a:latin typeface="DM Sans"/>
                <a:ea typeface="DM Sans"/>
                <a:cs typeface="DM Sans"/>
                <a:sym typeface="DM Sans"/>
              </a:rPr>
              <a:t>Other Industry Verticals : RE, etc.</a:t>
            </a:r>
            <a:endParaRPr b="0" i="0" sz="1050" u="none" cap="none" strike="noStrike">
              <a:solidFill>
                <a:schemeClr val="dk1"/>
              </a:solidFill>
              <a:latin typeface="DM Sans"/>
              <a:ea typeface="DM Sans"/>
              <a:cs typeface="DM Sans"/>
              <a:sym typeface="DM Sans"/>
            </a:endParaRPr>
          </a:p>
        </p:txBody>
      </p:sp>
      <p:grpSp>
        <p:nvGrpSpPr>
          <p:cNvPr id="502" name="Google Shape;502;p42"/>
          <p:cNvGrpSpPr/>
          <p:nvPr/>
        </p:nvGrpSpPr>
        <p:grpSpPr>
          <a:xfrm>
            <a:off x="6596315" y="1498688"/>
            <a:ext cx="367605" cy="597898"/>
            <a:chOff x="3518998" y="2342098"/>
            <a:chExt cx="367605" cy="597898"/>
          </a:xfrm>
        </p:grpSpPr>
        <p:pic>
          <p:nvPicPr>
            <p:cNvPr descr="Cube with solid fill" id="503" name="Google Shape;503;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04" name="Google Shape;504;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nvGrpSpPr>
          <p:cNvPr id="505" name="Google Shape;505;p42"/>
          <p:cNvGrpSpPr/>
          <p:nvPr/>
        </p:nvGrpSpPr>
        <p:grpSpPr>
          <a:xfrm>
            <a:off x="6930978" y="1498191"/>
            <a:ext cx="367605" cy="597898"/>
            <a:chOff x="3518998" y="2342098"/>
            <a:chExt cx="367605" cy="597898"/>
          </a:xfrm>
        </p:grpSpPr>
        <p:pic>
          <p:nvPicPr>
            <p:cNvPr descr="Cube with solid fill" id="506" name="Google Shape;506;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07" name="Google Shape;507;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nvGrpSpPr>
          <p:cNvPr id="508" name="Google Shape;508;p42"/>
          <p:cNvGrpSpPr/>
          <p:nvPr/>
        </p:nvGrpSpPr>
        <p:grpSpPr>
          <a:xfrm>
            <a:off x="8235081" y="724097"/>
            <a:ext cx="1400846" cy="607056"/>
            <a:chOff x="8180768" y="602785"/>
            <a:chExt cx="1400846" cy="607056"/>
          </a:xfrm>
        </p:grpSpPr>
        <p:grpSp>
          <p:nvGrpSpPr>
            <p:cNvPr id="509" name="Google Shape;509;p42"/>
            <p:cNvGrpSpPr/>
            <p:nvPr/>
          </p:nvGrpSpPr>
          <p:grpSpPr>
            <a:xfrm>
              <a:off x="8180768" y="602785"/>
              <a:ext cx="702268" cy="607056"/>
              <a:chOff x="7701361" y="524473"/>
              <a:chExt cx="702268" cy="607056"/>
            </a:xfrm>
          </p:grpSpPr>
          <p:grpSp>
            <p:nvGrpSpPr>
              <p:cNvPr id="510" name="Google Shape;510;p42"/>
              <p:cNvGrpSpPr/>
              <p:nvPr/>
            </p:nvGrpSpPr>
            <p:grpSpPr>
              <a:xfrm>
                <a:off x="7701361" y="533631"/>
                <a:ext cx="367605" cy="597898"/>
                <a:chOff x="3518998" y="2342098"/>
                <a:chExt cx="367605" cy="597898"/>
              </a:xfrm>
            </p:grpSpPr>
            <p:pic>
              <p:nvPicPr>
                <p:cNvPr descr="Cube with solid fill" id="511" name="Google Shape;511;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12" name="Google Shape;512;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nvGrpSpPr>
              <p:cNvPr id="513" name="Google Shape;513;p42"/>
              <p:cNvGrpSpPr/>
              <p:nvPr/>
            </p:nvGrpSpPr>
            <p:grpSpPr>
              <a:xfrm>
                <a:off x="8036024" y="524473"/>
                <a:ext cx="367605" cy="597898"/>
                <a:chOff x="3518998" y="2342098"/>
                <a:chExt cx="367605" cy="597898"/>
              </a:xfrm>
            </p:grpSpPr>
            <p:pic>
              <p:nvPicPr>
                <p:cNvPr descr="Cube with solid fill" id="514" name="Google Shape;514;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15" name="Google Shape;515;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grpSp>
          <p:nvGrpSpPr>
            <p:cNvPr id="516" name="Google Shape;516;p42"/>
            <p:cNvGrpSpPr/>
            <p:nvPr/>
          </p:nvGrpSpPr>
          <p:grpSpPr>
            <a:xfrm>
              <a:off x="8879346" y="602785"/>
              <a:ext cx="702268" cy="607056"/>
              <a:chOff x="7701361" y="524473"/>
              <a:chExt cx="702268" cy="607056"/>
            </a:xfrm>
          </p:grpSpPr>
          <p:grpSp>
            <p:nvGrpSpPr>
              <p:cNvPr id="517" name="Google Shape;517;p42"/>
              <p:cNvGrpSpPr/>
              <p:nvPr/>
            </p:nvGrpSpPr>
            <p:grpSpPr>
              <a:xfrm>
                <a:off x="7701361" y="533631"/>
                <a:ext cx="367605" cy="597898"/>
                <a:chOff x="3518998" y="2342098"/>
                <a:chExt cx="367605" cy="597898"/>
              </a:xfrm>
            </p:grpSpPr>
            <p:pic>
              <p:nvPicPr>
                <p:cNvPr descr="Cube with solid fill" id="518" name="Google Shape;518;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19" name="Google Shape;519;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nvGrpSpPr>
              <p:cNvPr id="520" name="Google Shape;520;p42"/>
              <p:cNvGrpSpPr/>
              <p:nvPr/>
            </p:nvGrpSpPr>
            <p:grpSpPr>
              <a:xfrm>
                <a:off x="8036024" y="524473"/>
                <a:ext cx="367605" cy="597898"/>
                <a:chOff x="3518998" y="2342098"/>
                <a:chExt cx="367605" cy="597898"/>
              </a:xfrm>
            </p:grpSpPr>
            <p:pic>
              <p:nvPicPr>
                <p:cNvPr descr="Cube with solid fill" id="521" name="Google Shape;521;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22" name="Google Shape;522;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grpSp>
      <p:sp>
        <p:nvSpPr>
          <p:cNvPr id="523" name="Google Shape;523;p42"/>
          <p:cNvSpPr/>
          <p:nvPr/>
        </p:nvSpPr>
        <p:spPr>
          <a:xfrm rot="5400000">
            <a:off x="1278543" y="4396121"/>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524" name="Google Shape;524;p42"/>
          <p:cNvSpPr txBox="1"/>
          <p:nvPr/>
        </p:nvSpPr>
        <p:spPr>
          <a:xfrm>
            <a:off x="1560684" y="4459699"/>
            <a:ext cx="128539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Idea Validation </a:t>
            </a:r>
            <a:endParaRPr b="0" i="0" sz="1100" u="none" cap="none" strike="noStrike">
              <a:solidFill>
                <a:schemeClr val="dk1"/>
              </a:solidFill>
              <a:latin typeface="DM Sans"/>
              <a:ea typeface="DM Sans"/>
              <a:cs typeface="DM Sans"/>
              <a:sym typeface="DM Sans"/>
            </a:endParaRPr>
          </a:p>
        </p:txBody>
      </p:sp>
      <p:sp>
        <p:nvSpPr>
          <p:cNvPr id="525" name="Google Shape;525;p42"/>
          <p:cNvSpPr txBox="1"/>
          <p:nvPr/>
        </p:nvSpPr>
        <p:spPr>
          <a:xfrm>
            <a:off x="1550818" y="4812199"/>
            <a:ext cx="145158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Market Analysis</a:t>
            </a:r>
            <a:endParaRPr b="0" i="0" sz="1100" u="none" cap="none" strike="noStrike">
              <a:solidFill>
                <a:schemeClr val="dk1"/>
              </a:solidFill>
              <a:latin typeface="DM Sans"/>
              <a:ea typeface="DM Sans"/>
              <a:cs typeface="DM Sans"/>
              <a:sym typeface="DM Sans"/>
            </a:endParaRPr>
          </a:p>
        </p:txBody>
      </p:sp>
      <p:sp>
        <p:nvSpPr>
          <p:cNvPr id="526" name="Google Shape;526;p42"/>
          <p:cNvSpPr txBox="1"/>
          <p:nvPr/>
        </p:nvSpPr>
        <p:spPr>
          <a:xfrm>
            <a:off x="1544794" y="5117986"/>
            <a:ext cx="128539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Build Advisory Board</a:t>
            </a:r>
            <a:endParaRPr b="0" i="0" sz="1400" u="none" cap="none" strike="noStrike">
              <a:solidFill>
                <a:schemeClr val="dk1"/>
              </a:solidFill>
              <a:latin typeface="DM Sans"/>
              <a:ea typeface="DM Sans"/>
              <a:cs typeface="DM Sans"/>
              <a:sym typeface="DM Sans"/>
            </a:endParaRPr>
          </a:p>
        </p:txBody>
      </p:sp>
      <p:sp>
        <p:nvSpPr>
          <p:cNvPr id="527" name="Google Shape;527;p42"/>
          <p:cNvSpPr/>
          <p:nvPr/>
        </p:nvSpPr>
        <p:spPr>
          <a:xfrm rot="5400000">
            <a:off x="1267112" y="4731019"/>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sp>
        <p:nvSpPr>
          <p:cNvPr id="528" name="Google Shape;528;p42"/>
          <p:cNvSpPr/>
          <p:nvPr/>
        </p:nvSpPr>
        <p:spPr>
          <a:xfrm rot="5400000">
            <a:off x="1277065" y="5072377"/>
            <a:ext cx="45720" cy="365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23962"/>
              </a:solidFill>
              <a:latin typeface="Calibri"/>
              <a:ea typeface="Calibri"/>
              <a:cs typeface="Calibri"/>
              <a:sym typeface="Calibri"/>
            </a:endParaRPr>
          </a:p>
        </p:txBody>
      </p:sp>
      <p:grpSp>
        <p:nvGrpSpPr>
          <p:cNvPr id="529" name="Google Shape;529;p42"/>
          <p:cNvGrpSpPr/>
          <p:nvPr/>
        </p:nvGrpSpPr>
        <p:grpSpPr>
          <a:xfrm>
            <a:off x="8235081" y="224145"/>
            <a:ext cx="1400846" cy="607056"/>
            <a:chOff x="8180768" y="602785"/>
            <a:chExt cx="1400846" cy="607056"/>
          </a:xfrm>
        </p:grpSpPr>
        <p:grpSp>
          <p:nvGrpSpPr>
            <p:cNvPr id="530" name="Google Shape;530;p42"/>
            <p:cNvGrpSpPr/>
            <p:nvPr/>
          </p:nvGrpSpPr>
          <p:grpSpPr>
            <a:xfrm>
              <a:off x="8180768" y="602785"/>
              <a:ext cx="702268" cy="607056"/>
              <a:chOff x="7701361" y="524473"/>
              <a:chExt cx="702268" cy="607056"/>
            </a:xfrm>
          </p:grpSpPr>
          <p:grpSp>
            <p:nvGrpSpPr>
              <p:cNvPr id="531" name="Google Shape;531;p42"/>
              <p:cNvGrpSpPr/>
              <p:nvPr/>
            </p:nvGrpSpPr>
            <p:grpSpPr>
              <a:xfrm>
                <a:off x="7701361" y="533631"/>
                <a:ext cx="367605" cy="597898"/>
                <a:chOff x="3518998" y="2342098"/>
                <a:chExt cx="367605" cy="597898"/>
              </a:xfrm>
            </p:grpSpPr>
            <p:pic>
              <p:nvPicPr>
                <p:cNvPr descr="Cube with solid fill" id="532" name="Google Shape;532;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33" name="Google Shape;533;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nvGrpSpPr>
              <p:cNvPr id="534" name="Google Shape;534;p42"/>
              <p:cNvGrpSpPr/>
              <p:nvPr/>
            </p:nvGrpSpPr>
            <p:grpSpPr>
              <a:xfrm>
                <a:off x="8036024" y="524473"/>
                <a:ext cx="367605" cy="597898"/>
                <a:chOff x="3518998" y="2342098"/>
                <a:chExt cx="367605" cy="597898"/>
              </a:xfrm>
            </p:grpSpPr>
            <p:pic>
              <p:nvPicPr>
                <p:cNvPr descr="Cube with solid fill" id="535" name="Google Shape;535;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36" name="Google Shape;536;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grpSp>
          <p:nvGrpSpPr>
            <p:cNvPr id="537" name="Google Shape;537;p42"/>
            <p:cNvGrpSpPr/>
            <p:nvPr/>
          </p:nvGrpSpPr>
          <p:grpSpPr>
            <a:xfrm>
              <a:off x="8879346" y="602785"/>
              <a:ext cx="702268" cy="607056"/>
              <a:chOff x="7701361" y="524473"/>
              <a:chExt cx="702268" cy="607056"/>
            </a:xfrm>
          </p:grpSpPr>
          <p:grpSp>
            <p:nvGrpSpPr>
              <p:cNvPr id="538" name="Google Shape;538;p42"/>
              <p:cNvGrpSpPr/>
              <p:nvPr/>
            </p:nvGrpSpPr>
            <p:grpSpPr>
              <a:xfrm>
                <a:off x="7701361" y="533631"/>
                <a:ext cx="367605" cy="597898"/>
                <a:chOff x="3518998" y="2342098"/>
                <a:chExt cx="367605" cy="597898"/>
              </a:xfrm>
            </p:grpSpPr>
            <p:pic>
              <p:nvPicPr>
                <p:cNvPr descr="Cube with solid fill" id="539" name="Google Shape;539;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40" name="Google Shape;540;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nvGrpSpPr>
              <p:cNvPr id="541" name="Google Shape;541;p42"/>
              <p:cNvGrpSpPr/>
              <p:nvPr/>
            </p:nvGrpSpPr>
            <p:grpSpPr>
              <a:xfrm>
                <a:off x="8036024" y="524473"/>
                <a:ext cx="367605" cy="597898"/>
                <a:chOff x="3518998" y="2342098"/>
                <a:chExt cx="367605" cy="597898"/>
              </a:xfrm>
            </p:grpSpPr>
            <p:pic>
              <p:nvPicPr>
                <p:cNvPr descr="Cube with solid fill" id="542" name="Google Shape;542;p42"/>
                <p:cNvPicPr preferRelativeResize="0"/>
                <p:nvPr/>
              </p:nvPicPr>
              <p:blipFill rotWithShape="1">
                <a:blip r:embed="rId3">
                  <a:alphaModFix/>
                </a:blip>
                <a:srcRect b="0" l="0" r="0" t="0"/>
                <a:stretch/>
              </p:blipFill>
              <p:spPr>
                <a:xfrm>
                  <a:off x="3520843" y="2574236"/>
                  <a:ext cx="365760" cy="365760"/>
                </a:xfrm>
                <a:prstGeom prst="rect">
                  <a:avLst/>
                </a:prstGeom>
                <a:noFill/>
                <a:ln>
                  <a:noFill/>
                </a:ln>
              </p:spPr>
            </p:pic>
            <p:pic>
              <p:nvPicPr>
                <p:cNvPr descr="Cube with solid fill" id="543" name="Google Shape;543;p42"/>
                <p:cNvPicPr preferRelativeResize="0"/>
                <p:nvPr/>
              </p:nvPicPr>
              <p:blipFill rotWithShape="1">
                <a:blip r:embed="rId3">
                  <a:alphaModFix/>
                </a:blip>
                <a:srcRect b="0" l="0" r="0" t="0"/>
                <a:stretch/>
              </p:blipFill>
              <p:spPr>
                <a:xfrm>
                  <a:off x="3518998" y="2342098"/>
                  <a:ext cx="365760" cy="365760"/>
                </a:xfrm>
                <a:prstGeom prst="rect">
                  <a:avLst/>
                </a:prstGeom>
                <a:noFill/>
                <a:ln>
                  <a:noFill/>
                </a:ln>
              </p:spPr>
            </p:pic>
          </p:grpSp>
        </p:grpSp>
      </p:grpSp>
      <p:sp>
        <p:nvSpPr>
          <p:cNvPr id="544" name="Google Shape;544;p42"/>
          <p:cNvSpPr/>
          <p:nvPr/>
        </p:nvSpPr>
        <p:spPr>
          <a:xfrm>
            <a:off x="1101242" y="5710860"/>
            <a:ext cx="1956816" cy="410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5" name="Google Shape;545;p42"/>
          <p:cNvSpPr/>
          <p:nvPr/>
        </p:nvSpPr>
        <p:spPr>
          <a:xfrm>
            <a:off x="3083537" y="5710860"/>
            <a:ext cx="1956816" cy="410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6" name="Google Shape;546;p42"/>
          <p:cNvSpPr/>
          <p:nvPr/>
        </p:nvSpPr>
        <p:spPr>
          <a:xfrm>
            <a:off x="5065832" y="5710860"/>
            <a:ext cx="1956816" cy="410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7" name="Google Shape;547;p42"/>
          <p:cNvSpPr/>
          <p:nvPr/>
        </p:nvSpPr>
        <p:spPr>
          <a:xfrm>
            <a:off x="7048127" y="5710860"/>
            <a:ext cx="1956816" cy="410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8" name="Google Shape;548;p42"/>
          <p:cNvSpPr/>
          <p:nvPr/>
        </p:nvSpPr>
        <p:spPr>
          <a:xfrm>
            <a:off x="9030423" y="5710860"/>
            <a:ext cx="1956816" cy="410760"/>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9" name="Google Shape;549;p42"/>
          <p:cNvSpPr txBox="1"/>
          <p:nvPr/>
        </p:nvSpPr>
        <p:spPr>
          <a:xfrm>
            <a:off x="1302590" y="5800844"/>
            <a:ext cx="1554121"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Nov ‘21: Idea Validation</a:t>
            </a:r>
            <a:endParaRPr b="0" i="0" sz="1400" u="none" cap="none" strike="noStrike">
              <a:solidFill>
                <a:schemeClr val="dk1"/>
              </a:solidFill>
              <a:latin typeface="DM Sans"/>
              <a:ea typeface="DM Sans"/>
              <a:cs typeface="DM Sans"/>
              <a:sym typeface="DM Sans"/>
            </a:endParaRPr>
          </a:p>
        </p:txBody>
      </p:sp>
      <p:sp>
        <p:nvSpPr>
          <p:cNvPr id="550" name="Google Shape;550;p42"/>
          <p:cNvSpPr txBox="1"/>
          <p:nvPr/>
        </p:nvSpPr>
        <p:spPr>
          <a:xfrm>
            <a:off x="3318977" y="5800844"/>
            <a:ext cx="1485937"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June ‘22: Incorporation</a:t>
            </a:r>
            <a:endParaRPr b="0" i="0" sz="1400" u="none" cap="none" strike="noStrike">
              <a:solidFill>
                <a:schemeClr val="dk1"/>
              </a:solidFill>
              <a:latin typeface="DM Sans"/>
              <a:ea typeface="DM Sans"/>
              <a:cs typeface="DM Sans"/>
              <a:sym typeface="DM Sans"/>
            </a:endParaRPr>
          </a:p>
        </p:txBody>
      </p:sp>
      <p:sp>
        <p:nvSpPr>
          <p:cNvPr id="551" name="Google Shape;551;p42"/>
          <p:cNvSpPr txBox="1"/>
          <p:nvPr/>
        </p:nvSpPr>
        <p:spPr>
          <a:xfrm>
            <a:off x="5000553" y="5800844"/>
            <a:ext cx="2054726"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Oct ‘22: Started MVP Development</a:t>
            </a:r>
            <a:endParaRPr b="0" i="0" sz="1400" u="none" cap="none" strike="noStrike">
              <a:solidFill>
                <a:schemeClr val="dk1"/>
              </a:solidFill>
              <a:latin typeface="DM Sans"/>
              <a:ea typeface="DM Sans"/>
              <a:cs typeface="DM Sans"/>
              <a:sym typeface="DM Sans"/>
            </a:endParaRPr>
          </a:p>
        </p:txBody>
      </p:sp>
      <p:sp>
        <p:nvSpPr>
          <p:cNvPr id="552" name="Google Shape;552;p42"/>
          <p:cNvSpPr txBox="1"/>
          <p:nvPr/>
        </p:nvSpPr>
        <p:spPr>
          <a:xfrm>
            <a:off x="7033928" y="5800844"/>
            <a:ext cx="1996505"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Spring ‘23: Product Market Fit</a:t>
            </a:r>
            <a:endParaRPr b="0" i="0" sz="1400" u="none" cap="none" strike="noStrike">
              <a:solidFill>
                <a:schemeClr val="dk1"/>
              </a:solidFill>
              <a:latin typeface="DM Sans"/>
              <a:ea typeface="DM Sans"/>
              <a:cs typeface="DM Sans"/>
              <a:sym typeface="DM Sans"/>
            </a:endParaRPr>
          </a:p>
        </p:txBody>
      </p:sp>
      <p:sp>
        <p:nvSpPr>
          <p:cNvPr id="553" name="Google Shape;553;p42"/>
          <p:cNvSpPr txBox="1"/>
          <p:nvPr/>
        </p:nvSpPr>
        <p:spPr>
          <a:xfrm>
            <a:off x="9140195" y="5800844"/>
            <a:ext cx="1737273"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DM Sans"/>
                <a:ea typeface="DM Sans"/>
                <a:cs typeface="DM Sans"/>
                <a:sym typeface="DM Sans"/>
              </a:rPr>
              <a:t> 2024: Product Expansion</a:t>
            </a:r>
            <a:endParaRPr b="0" i="0" sz="1400" u="none" cap="none" strike="noStrike">
              <a:solidFill>
                <a:schemeClr val="dk1"/>
              </a:solidFill>
              <a:latin typeface="DM Sans"/>
              <a:ea typeface="DM Sans"/>
              <a:cs typeface="DM Sans"/>
              <a:sym typeface="DM Sans"/>
            </a:endParaRPr>
          </a:p>
        </p:txBody>
      </p:sp>
      <p:sp>
        <p:nvSpPr>
          <p:cNvPr id="554" name="Google Shape;554;p42"/>
          <p:cNvSpPr txBox="1"/>
          <p:nvPr/>
        </p:nvSpPr>
        <p:spPr>
          <a:xfrm>
            <a:off x="890011" y="438266"/>
            <a:ext cx="42411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2800" u="none" cap="none" strike="noStrike">
                <a:solidFill>
                  <a:srgbClr val="2D3958"/>
                </a:solidFill>
                <a:latin typeface="DM Sans Medium"/>
                <a:ea typeface="DM Sans Medium"/>
                <a:cs typeface="DM Sans Medium"/>
                <a:sym typeface="DM Sans Medium"/>
              </a:rPr>
              <a:t>Our Vision.</a:t>
            </a:r>
            <a:br>
              <a:rPr b="0" i="0" lang="en-US" sz="2800" u="none" cap="none" strike="noStrike">
                <a:solidFill>
                  <a:srgbClr val="2D3958"/>
                </a:solidFill>
                <a:latin typeface="DM Sans Medium"/>
                <a:ea typeface="DM Sans Medium"/>
                <a:cs typeface="DM Sans Medium"/>
                <a:sym typeface="DM Sans Medium"/>
              </a:rPr>
            </a:br>
            <a:r>
              <a:rPr b="0" i="0" lang="en-US" sz="2800" u="none" cap="none" strike="noStrike">
                <a:solidFill>
                  <a:srgbClr val="2D3958"/>
                </a:solidFill>
                <a:latin typeface="DM Sans Medium"/>
                <a:ea typeface="DM Sans Medium"/>
                <a:cs typeface="DM Sans Medium"/>
                <a:sym typeface="DM Sans Medium"/>
              </a:rPr>
              <a:t>Building Blocks</a:t>
            </a:r>
            <a:endParaRPr b="0" i="0" sz="1100" u="none" cap="none" strike="noStrike">
              <a:solidFill>
                <a:srgbClr val="2D3958"/>
              </a:solidFill>
              <a:latin typeface="DM Sans Medium"/>
              <a:ea typeface="DM Sans Medium"/>
              <a:cs typeface="DM Sans Medium"/>
              <a:sym typeface="DM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1" name="Google Shape;561;p27"/>
          <p:cNvPicPr preferRelativeResize="0"/>
          <p:nvPr/>
        </p:nvPicPr>
        <p:blipFill rotWithShape="1">
          <a:blip r:embed="rId3">
            <a:alphaModFix/>
          </a:blip>
          <a:srcRect b="0" l="0" r="78963" t="0"/>
          <a:stretch/>
        </p:blipFill>
        <p:spPr>
          <a:xfrm>
            <a:off x="5437415" y="3055641"/>
            <a:ext cx="1317171" cy="1513257"/>
          </a:xfrm>
          <a:prstGeom prst="rect">
            <a:avLst/>
          </a:prstGeom>
          <a:noFill/>
          <a:ln>
            <a:noFill/>
          </a:ln>
        </p:spPr>
      </p:pic>
      <p:sp>
        <p:nvSpPr>
          <p:cNvPr id="562" name="Google Shape;562;p27"/>
          <p:cNvSpPr txBox="1"/>
          <p:nvPr/>
        </p:nvSpPr>
        <p:spPr>
          <a:xfrm>
            <a:off x="4261962" y="1696758"/>
            <a:ext cx="3668076"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3600"/>
              <a:buFont typeface="DM Sans Medium"/>
              <a:buNone/>
            </a:pPr>
            <a:r>
              <a:rPr b="0" i="0" lang="en-US" sz="3600" u="none" cap="none" strike="noStrike">
                <a:solidFill>
                  <a:srgbClr val="2D3958"/>
                </a:solidFill>
                <a:latin typeface="DM Sans Medium"/>
                <a:ea typeface="DM Sans Medium"/>
                <a:cs typeface="DM Sans Medium"/>
                <a:sym typeface="DM Sans Medium"/>
              </a:rPr>
              <a:t>Thank you!</a:t>
            </a:r>
            <a:endParaRPr b="0" i="0" sz="1800" u="none" cap="none" strike="noStrike">
              <a:solidFill>
                <a:srgbClr val="2D3958"/>
              </a:solidFill>
              <a:latin typeface="DM Sans Medium"/>
              <a:ea typeface="DM Sans Medium"/>
              <a:cs typeface="DM Sans Medium"/>
              <a:sym typeface="DM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35FF"/>
        </a:solidFill>
      </p:bgPr>
    </p:bg>
    <p:spTree>
      <p:nvGrpSpPr>
        <p:cNvPr id="566" name="Shape 566"/>
        <p:cNvGrpSpPr/>
        <p:nvPr/>
      </p:nvGrpSpPr>
      <p:grpSpPr>
        <a:xfrm>
          <a:off x="0" y="0"/>
          <a:ext cx="0" cy="0"/>
          <a:chOff x="0" y="0"/>
          <a:chExt cx="0" cy="0"/>
        </a:xfrm>
      </p:grpSpPr>
      <p:sp>
        <p:nvSpPr>
          <p:cNvPr id="567" name="Google Shape;56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rgbClr val="F8FAFF"/>
                </a:solidFill>
              </a:rPr>
              <a:t>‹#›</a:t>
            </a:fld>
            <a:endParaRPr>
              <a:solidFill>
                <a:srgbClr val="F8FAFF"/>
              </a:solidFill>
            </a:endParaRPr>
          </a:p>
        </p:txBody>
      </p:sp>
      <p:sp>
        <p:nvSpPr>
          <p:cNvPr id="568" name="Google Shape;568;p43"/>
          <p:cNvSpPr txBox="1"/>
          <p:nvPr/>
        </p:nvSpPr>
        <p:spPr>
          <a:xfrm>
            <a:off x="4347882" y="2782710"/>
            <a:ext cx="3496235"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8FAFF"/>
                </a:solidFill>
                <a:latin typeface="DM Sans Medium"/>
                <a:ea typeface="DM Sans Medium"/>
                <a:cs typeface="DM Sans Medium"/>
                <a:sym typeface="DM Sans Medium"/>
              </a:rPr>
              <a:t>Appendix</a:t>
            </a:r>
            <a:endParaRPr b="0" i="0" sz="1400" u="none" cap="none" strike="noStrike">
              <a:solidFill>
                <a:srgbClr val="F8FAFF"/>
              </a:solidFill>
              <a:latin typeface="DM Sans Medium"/>
              <a:ea typeface="DM Sans Medium"/>
              <a:cs typeface="DM Sans Medium"/>
              <a:sym typeface="DM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9"/>
          <p:cNvPicPr preferRelativeResize="0"/>
          <p:nvPr/>
        </p:nvPicPr>
        <p:blipFill rotWithShape="1">
          <a:blip r:embed="rId3">
            <a:alphaModFix/>
          </a:blip>
          <a:srcRect b="4180" l="0" r="0" t="3350"/>
          <a:stretch/>
        </p:blipFill>
        <p:spPr>
          <a:xfrm>
            <a:off x="-147616" y="1452325"/>
            <a:ext cx="12694988" cy="4968909"/>
          </a:xfrm>
          <a:prstGeom prst="rect">
            <a:avLst/>
          </a:prstGeom>
          <a:noFill/>
          <a:ln>
            <a:noFill/>
          </a:ln>
        </p:spPr>
      </p:pic>
      <p:sp>
        <p:nvSpPr>
          <p:cNvPr id="574" name="Google Shape;574;p9"/>
          <p:cNvSpPr/>
          <p:nvPr/>
        </p:nvSpPr>
        <p:spPr>
          <a:xfrm>
            <a:off x="967433" y="3971972"/>
            <a:ext cx="647157" cy="65005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5" name="Google Shape;575;p9"/>
          <p:cNvCxnSpPr/>
          <p:nvPr/>
        </p:nvCxnSpPr>
        <p:spPr>
          <a:xfrm rot="5400000">
            <a:off x="795133" y="5031958"/>
            <a:ext cx="971659" cy="0"/>
          </a:xfrm>
          <a:prstGeom prst="straightConnector1">
            <a:avLst/>
          </a:prstGeom>
          <a:noFill/>
          <a:ln cap="rnd" cmpd="sng" w="19050">
            <a:solidFill>
              <a:srgbClr val="CBB8FF"/>
            </a:solidFill>
            <a:prstDash val="solid"/>
            <a:round/>
            <a:headEnd len="sm" w="sm" type="none"/>
            <a:tailEnd len="lg" w="lg" type="oval"/>
          </a:ln>
        </p:spPr>
      </p:cxnSp>
      <p:cxnSp>
        <p:nvCxnSpPr>
          <p:cNvPr id="576" name="Google Shape;576;p9"/>
          <p:cNvCxnSpPr/>
          <p:nvPr/>
        </p:nvCxnSpPr>
        <p:spPr>
          <a:xfrm rot="5400000">
            <a:off x="5803008" y="2709039"/>
            <a:ext cx="1413485" cy="0"/>
          </a:xfrm>
          <a:prstGeom prst="straightConnector1">
            <a:avLst/>
          </a:prstGeom>
          <a:noFill/>
          <a:ln cap="rnd" cmpd="sng" w="19050">
            <a:solidFill>
              <a:srgbClr val="CBB8FF"/>
            </a:solidFill>
            <a:prstDash val="solid"/>
            <a:round/>
            <a:headEnd len="lg" w="lg" type="oval"/>
            <a:tailEnd len="sm" w="sm" type="none"/>
          </a:ln>
        </p:spPr>
      </p:cxnSp>
      <p:sp>
        <p:nvSpPr>
          <p:cNvPr id="577" name="Google Shape;577;p9"/>
          <p:cNvSpPr/>
          <p:nvPr/>
        </p:nvSpPr>
        <p:spPr>
          <a:xfrm>
            <a:off x="3568000" y="2157716"/>
            <a:ext cx="647157" cy="65005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7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8" name="Google Shape;578;p9"/>
          <p:cNvCxnSpPr/>
          <p:nvPr/>
        </p:nvCxnSpPr>
        <p:spPr>
          <a:xfrm rot="5400000">
            <a:off x="3397709" y="3305123"/>
            <a:ext cx="977693" cy="0"/>
          </a:xfrm>
          <a:prstGeom prst="straightConnector1">
            <a:avLst/>
          </a:prstGeom>
          <a:noFill/>
          <a:ln cap="rnd" cmpd="sng" w="19050">
            <a:solidFill>
              <a:srgbClr val="9672FF"/>
            </a:solidFill>
            <a:prstDash val="solid"/>
            <a:round/>
            <a:headEnd len="sm" w="sm" type="none"/>
            <a:tailEnd len="lg" w="lg" type="oval"/>
          </a:ln>
        </p:spPr>
      </p:cxnSp>
      <p:sp>
        <p:nvSpPr>
          <p:cNvPr id="579" name="Google Shape;579;p9"/>
          <p:cNvSpPr/>
          <p:nvPr/>
        </p:nvSpPr>
        <p:spPr>
          <a:xfrm>
            <a:off x="9248723" y="4281104"/>
            <a:ext cx="647157" cy="65005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7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0" name="Google Shape;580;p9"/>
          <p:cNvCxnSpPr/>
          <p:nvPr/>
        </p:nvCxnSpPr>
        <p:spPr>
          <a:xfrm rot="5400000">
            <a:off x="9053131" y="5364298"/>
            <a:ext cx="1030144" cy="0"/>
          </a:xfrm>
          <a:prstGeom prst="straightConnector1">
            <a:avLst/>
          </a:prstGeom>
          <a:noFill/>
          <a:ln cap="rnd" cmpd="sng" w="19050">
            <a:solidFill>
              <a:srgbClr val="9672FF"/>
            </a:solidFill>
            <a:prstDash val="solid"/>
            <a:round/>
            <a:headEnd len="sm" w="sm" type="none"/>
            <a:tailEnd len="lg" w="lg" type="oval"/>
          </a:ln>
        </p:spPr>
      </p:cxnSp>
      <p:cxnSp>
        <p:nvCxnSpPr>
          <p:cNvPr id="581" name="Google Shape;581;p9"/>
          <p:cNvCxnSpPr/>
          <p:nvPr/>
        </p:nvCxnSpPr>
        <p:spPr>
          <a:xfrm rot="5400000">
            <a:off x="10770837" y="3429000"/>
            <a:ext cx="767068" cy="0"/>
          </a:xfrm>
          <a:prstGeom prst="straightConnector1">
            <a:avLst/>
          </a:prstGeom>
          <a:noFill/>
          <a:ln cap="rnd" cmpd="sng" w="19050">
            <a:solidFill>
              <a:srgbClr val="CBB8FF"/>
            </a:solidFill>
            <a:prstDash val="solid"/>
            <a:round/>
            <a:headEnd len="sm" w="sm" type="none"/>
            <a:tailEnd len="lg" w="lg" type="oval"/>
          </a:ln>
        </p:spPr>
      </p:cxnSp>
      <p:sp>
        <p:nvSpPr>
          <p:cNvPr id="582" name="Google Shape;582;p9"/>
          <p:cNvSpPr/>
          <p:nvPr/>
        </p:nvSpPr>
        <p:spPr>
          <a:xfrm>
            <a:off x="10830792" y="2418177"/>
            <a:ext cx="647157" cy="65005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
          <p:cNvSpPr/>
          <p:nvPr/>
        </p:nvSpPr>
        <p:spPr>
          <a:xfrm>
            <a:off x="6189337" y="3415782"/>
            <a:ext cx="647157" cy="65005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
          <p:cNvSpPr txBox="1"/>
          <p:nvPr/>
        </p:nvSpPr>
        <p:spPr>
          <a:xfrm>
            <a:off x="650092" y="3138963"/>
            <a:ext cx="1261740" cy="311560"/>
          </a:xfrm>
          <a:prstGeom prst="rect">
            <a:avLst/>
          </a:prstGeom>
          <a:noFill/>
          <a:ln>
            <a:noFill/>
          </a:ln>
        </p:spPr>
        <p:txBody>
          <a:bodyPr anchorCtr="0" anchor="t" bIns="0" lIns="0" spcFirstLastPara="1" rIns="0" wrap="square" tIns="0">
            <a:spAutoFit/>
          </a:bodyPr>
          <a:lstStyle/>
          <a:p>
            <a:pPr indent="0" lvl="0" marL="0" marR="0" rtl="0" algn="ctr">
              <a:lnSpc>
                <a:spcPct val="119976"/>
              </a:lnSpc>
              <a:spcBef>
                <a:spcPts val="0"/>
              </a:spcBef>
              <a:spcAft>
                <a:spcPts val="0"/>
              </a:spcAft>
              <a:buClr>
                <a:srgbClr val="000000"/>
              </a:buClr>
              <a:buSzPts val="1687"/>
              <a:buFont typeface="Arial"/>
              <a:buNone/>
            </a:pPr>
            <a:r>
              <a:rPr b="1" i="0" lang="en-US" sz="1687" u="none" cap="none" strike="noStrike">
                <a:solidFill>
                  <a:srgbClr val="546285"/>
                </a:solidFill>
                <a:latin typeface="DM Sans"/>
                <a:ea typeface="DM Sans"/>
                <a:cs typeface="DM Sans"/>
                <a:sym typeface="DM Sans"/>
              </a:rPr>
              <a:t>Nov 2021</a:t>
            </a:r>
            <a:endParaRPr b="0" i="0" sz="1400" u="none" cap="none" strike="noStrike">
              <a:solidFill>
                <a:srgbClr val="546285"/>
              </a:solidFill>
              <a:latin typeface="Arial"/>
              <a:ea typeface="Arial"/>
              <a:cs typeface="Arial"/>
              <a:sym typeface="Arial"/>
            </a:endParaRPr>
          </a:p>
        </p:txBody>
      </p:sp>
      <p:sp>
        <p:nvSpPr>
          <p:cNvPr id="585" name="Google Shape;585;p9"/>
          <p:cNvSpPr txBox="1"/>
          <p:nvPr/>
        </p:nvSpPr>
        <p:spPr>
          <a:xfrm>
            <a:off x="358707" y="3643358"/>
            <a:ext cx="1844510" cy="221599"/>
          </a:xfrm>
          <a:prstGeom prst="rect">
            <a:avLst/>
          </a:prstGeom>
          <a:noFill/>
          <a:ln>
            <a:noFill/>
          </a:ln>
        </p:spPr>
        <p:txBody>
          <a:bodyPr anchorCtr="0" anchor="t" bIns="0" lIns="0" spcFirstLastPara="1" rIns="0" wrap="square" tIns="0">
            <a:spAutoFit/>
          </a:bodyPr>
          <a:lstStyle/>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Our Idea was born</a:t>
            </a:r>
            <a:endParaRPr b="0" i="0" sz="1200" u="none" cap="none" strike="noStrike">
              <a:solidFill>
                <a:srgbClr val="7B88A8"/>
              </a:solidFill>
              <a:latin typeface="Arial"/>
              <a:ea typeface="Arial"/>
              <a:cs typeface="Arial"/>
              <a:sym typeface="Arial"/>
            </a:endParaRPr>
          </a:p>
        </p:txBody>
      </p:sp>
      <p:sp>
        <p:nvSpPr>
          <p:cNvPr id="586" name="Google Shape;586;p9"/>
          <p:cNvSpPr txBox="1"/>
          <p:nvPr/>
        </p:nvSpPr>
        <p:spPr>
          <a:xfrm>
            <a:off x="5878880" y="4199581"/>
            <a:ext cx="1261740" cy="311560"/>
          </a:xfrm>
          <a:prstGeom prst="rect">
            <a:avLst/>
          </a:prstGeom>
          <a:noFill/>
          <a:ln>
            <a:noFill/>
          </a:ln>
        </p:spPr>
        <p:txBody>
          <a:bodyPr anchorCtr="0" anchor="t" bIns="0" lIns="0" spcFirstLastPara="1" rIns="0" wrap="square" tIns="0">
            <a:spAutoFit/>
          </a:bodyPr>
          <a:lstStyle/>
          <a:p>
            <a:pPr indent="0" lvl="0" marL="0" marR="0" rtl="0" algn="ctr">
              <a:lnSpc>
                <a:spcPct val="119976"/>
              </a:lnSpc>
              <a:spcBef>
                <a:spcPts val="0"/>
              </a:spcBef>
              <a:spcAft>
                <a:spcPts val="0"/>
              </a:spcAft>
              <a:buClr>
                <a:srgbClr val="000000"/>
              </a:buClr>
              <a:buSzPts val="1687"/>
              <a:buFont typeface="Arial"/>
              <a:buNone/>
            </a:pPr>
            <a:r>
              <a:rPr b="1" i="0" lang="en-US" sz="1687" u="none" cap="none" strike="noStrike">
                <a:solidFill>
                  <a:srgbClr val="546285"/>
                </a:solidFill>
                <a:latin typeface="DM Sans"/>
                <a:ea typeface="DM Sans"/>
                <a:cs typeface="DM Sans"/>
                <a:sym typeface="DM Sans"/>
              </a:rPr>
              <a:t>June 2022</a:t>
            </a:r>
            <a:endParaRPr b="0" i="0" sz="1400" u="none" cap="none" strike="noStrike">
              <a:solidFill>
                <a:srgbClr val="546285"/>
              </a:solidFill>
              <a:latin typeface="Arial"/>
              <a:ea typeface="Arial"/>
              <a:cs typeface="Arial"/>
              <a:sym typeface="Arial"/>
            </a:endParaRPr>
          </a:p>
        </p:txBody>
      </p:sp>
      <p:sp>
        <p:nvSpPr>
          <p:cNvPr id="587" name="Google Shape;587;p9"/>
          <p:cNvSpPr txBox="1"/>
          <p:nvPr/>
        </p:nvSpPr>
        <p:spPr>
          <a:xfrm>
            <a:off x="5412500" y="4546128"/>
            <a:ext cx="2194500" cy="886397"/>
          </a:xfrm>
          <a:prstGeom prst="rect">
            <a:avLst/>
          </a:prstGeom>
          <a:noFill/>
          <a:ln>
            <a:noFill/>
          </a:ln>
        </p:spPr>
        <p:txBody>
          <a:bodyPr anchorCtr="0" anchor="t" bIns="0" lIns="0" spcFirstLastPara="1" rIns="0" wrap="square" tIns="0">
            <a:spAutoFit/>
          </a:bodyPr>
          <a:lstStyle/>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Incorporated BixBeta</a:t>
            </a:r>
            <a:endParaRPr b="0" i="0" sz="1200" u="none" cap="none" strike="noStrike">
              <a:solidFill>
                <a:srgbClr val="7B88A8"/>
              </a:solidFill>
              <a:latin typeface="DM Sans"/>
              <a:ea typeface="DM Sans"/>
              <a:cs typeface="DM Sans"/>
              <a:sym typeface="DM Sans"/>
            </a:endParaRPr>
          </a:p>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&amp;</a:t>
            </a:r>
            <a:endParaRPr b="0" i="0" sz="1200" u="none" cap="none" strike="noStrike">
              <a:solidFill>
                <a:srgbClr val="7B88A8"/>
              </a:solidFill>
              <a:latin typeface="DM Sans"/>
              <a:ea typeface="DM Sans"/>
              <a:cs typeface="DM Sans"/>
              <a:sym typeface="DM Sans"/>
            </a:endParaRPr>
          </a:p>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Started design and build of minimum viable product</a:t>
            </a:r>
            <a:endParaRPr b="0" i="0" sz="1200" u="none" cap="none" strike="noStrike">
              <a:solidFill>
                <a:srgbClr val="7B88A8"/>
              </a:solidFill>
              <a:latin typeface="DM Sans"/>
              <a:ea typeface="DM Sans"/>
              <a:cs typeface="DM Sans"/>
              <a:sym typeface="DM Sans"/>
            </a:endParaRPr>
          </a:p>
        </p:txBody>
      </p:sp>
      <p:sp>
        <p:nvSpPr>
          <p:cNvPr id="588" name="Google Shape;588;p9"/>
          <p:cNvSpPr txBox="1"/>
          <p:nvPr/>
        </p:nvSpPr>
        <p:spPr>
          <a:xfrm>
            <a:off x="3255685" y="1293984"/>
            <a:ext cx="1261740" cy="311560"/>
          </a:xfrm>
          <a:prstGeom prst="rect">
            <a:avLst/>
          </a:prstGeom>
          <a:noFill/>
          <a:ln>
            <a:noFill/>
          </a:ln>
        </p:spPr>
        <p:txBody>
          <a:bodyPr anchorCtr="0" anchor="t" bIns="0" lIns="0" spcFirstLastPara="1" rIns="0" wrap="square" tIns="0">
            <a:spAutoFit/>
          </a:bodyPr>
          <a:lstStyle/>
          <a:p>
            <a:pPr indent="0" lvl="0" marL="0" marR="0" rtl="0" algn="ctr">
              <a:lnSpc>
                <a:spcPct val="119976"/>
              </a:lnSpc>
              <a:spcBef>
                <a:spcPts val="0"/>
              </a:spcBef>
              <a:spcAft>
                <a:spcPts val="0"/>
              </a:spcAft>
              <a:buClr>
                <a:srgbClr val="000000"/>
              </a:buClr>
              <a:buSzPts val="1687"/>
              <a:buFont typeface="Arial"/>
              <a:buNone/>
            </a:pPr>
            <a:r>
              <a:rPr b="1" i="0" lang="en-US" sz="1687" u="none" cap="none" strike="noStrike">
                <a:solidFill>
                  <a:srgbClr val="546285"/>
                </a:solidFill>
                <a:latin typeface="DM Sans"/>
                <a:ea typeface="DM Sans"/>
                <a:cs typeface="DM Sans"/>
                <a:sym typeface="DM Sans"/>
              </a:rPr>
              <a:t>Jan 2022</a:t>
            </a:r>
            <a:endParaRPr b="0" i="0" sz="1400" u="none" cap="none" strike="noStrike">
              <a:solidFill>
                <a:srgbClr val="546285"/>
              </a:solidFill>
              <a:latin typeface="Arial"/>
              <a:ea typeface="Arial"/>
              <a:cs typeface="Arial"/>
              <a:sym typeface="Arial"/>
            </a:endParaRPr>
          </a:p>
        </p:txBody>
      </p:sp>
      <p:sp>
        <p:nvSpPr>
          <p:cNvPr id="589" name="Google Shape;589;p9"/>
          <p:cNvSpPr txBox="1"/>
          <p:nvPr/>
        </p:nvSpPr>
        <p:spPr>
          <a:xfrm>
            <a:off x="2987743" y="1599415"/>
            <a:ext cx="1844510" cy="443198"/>
          </a:xfrm>
          <a:prstGeom prst="rect">
            <a:avLst/>
          </a:prstGeom>
          <a:noFill/>
          <a:ln>
            <a:noFill/>
          </a:ln>
        </p:spPr>
        <p:txBody>
          <a:bodyPr anchorCtr="0" anchor="t" bIns="0" lIns="0" spcFirstLastPara="1" rIns="0" wrap="square" tIns="0">
            <a:spAutoFit/>
          </a:bodyPr>
          <a:lstStyle/>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Started Product Vision </a:t>
            </a:r>
            <a:endParaRPr b="0" i="0" sz="1200" u="none" cap="none" strike="noStrike">
              <a:solidFill>
                <a:srgbClr val="7B88A8"/>
              </a:solidFill>
              <a:latin typeface="Arial"/>
              <a:ea typeface="Arial"/>
              <a:cs typeface="Arial"/>
              <a:sym typeface="Arial"/>
            </a:endParaRPr>
          </a:p>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&amp; Market Analysis</a:t>
            </a:r>
            <a:endParaRPr b="0" i="0" sz="1200" u="none" cap="none" strike="noStrike">
              <a:solidFill>
                <a:srgbClr val="7B88A8"/>
              </a:solidFill>
              <a:latin typeface="Arial"/>
              <a:ea typeface="Arial"/>
              <a:cs typeface="Arial"/>
              <a:sym typeface="Arial"/>
            </a:endParaRPr>
          </a:p>
        </p:txBody>
      </p:sp>
      <p:sp>
        <p:nvSpPr>
          <p:cNvPr id="590" name="Google Shape;590;p9"/>
          <p:cNvSpPr txBox="1"/>
          <p:nvPr/>
        </p:nvSpPr>
        <p:spPr>
          <a:xfrm>
            <a:off x="8937303" y="2803244"/>
            <a:ext cx="1261800" cy="311560"/>
          </a:xfrm>
          <a:prstGeom prst="rect">
            <a:avLst/>
          </a:prstGeom>
          <a:noFill/>
          <a:ln>
            <a:noFill/>
          </a:ln>
        </p:spPr>
        <p:txBody>
          <a:bodyPr anchorCtr="0" anchor="t" bIns="0" lIns="0" spcFirstLastPara="1" rIns="0" wrap="square" tIns="0">
            <a:spAutoFit/>
          </a:bodyPr>
          <a:lstStyle/>
          <a:p>
            <a:pPr indent="0" lvl="0" marL="0" marR="0" rtl="0" algn="ctr">
              <a:lnSpc>
                <a:spcPct val="119976"/>
              </a:lnSpc>
              <a:spcBef>
                <a:spcPts val="0"/>
              </a:spcBef>
              <a:spcAft>
                <a:spcPts val="0"/>
              </a:spcAft>
              <a:buClr>
                <a:srgbClr val="000000"/>
              </a:buClr>
              <a:buSzPts val="1687"/>
              <a:buFont typeface="Arial"/>
              <a:buNone/>
            </a:pPr>
            <a:r>
              <a:rPr b="1" i="0" lang="en-US" sz="1687" u="none" cap="none" strike="noStrike">
                <a:solidFill>
                  <a:srgbClr val="546285"/>
                </a:solidFill>
                <a:latin typeface="DM Sans"/>
                <a:ea typeface="DM Sans"/>
                <a:cs typeface="DM Sans"/>
                <a:sym typeface="DM Sans"/>
              </a:rPr>
              <a:t>Oct 2022</a:t>
            </a:r>
            <a:endParaRPr b="0" i="0" sz="1400" u="none" cap="none" strike="noStrike">
              <a:solidFill>
                <a:srgbClr val="546285"/>
              </a:solidFill>
              <a:latin typeface="Arial"/>
              <a:ea typeface="Arial"/>
              <a:cs typeface="Arial"/>
              <a:sym typeface="Arial"/>
            </a:endParaRPr>
          </a:p>
        </p:txBody>
      </p:sp>
      <p:sp>
        <p:nvSpPr>
          <p:cNvPr id="591" name="Google Shape;591;p9"/>
          <p:cNvSpPr txBox="1"/>
          <p:nvPr/>
        </p:nvSpPr>
        <p:spPr>
          <a:xfrm>
            <a:off x="8758308" y="3124900"/>
            <a:ext cx="1768076" cy="1329595"/>
          </a:xfrm>
          <a:prstGeom prst="rect">
            <a:avLst/>
          </a:prstGeom>
          <a:noFill/>
          <a:ln>
            <a:noFill/>
          </a:ln>
        </p:spPr>
        <p:txBody>
          <a:bodyPr anchorCtr="0" anchor="t" bIns="0" lIns="0" spcFirstLastPara="1" rIns="0" wrap="square" tIns="0">
            <a:spAutoFit/>
          </a:bodyPr>
          <a:lstStyle/>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Received 1st Angel Investment</a:t>
            </a:r>
            <a:endParaRPr b="0" i="0" sz="1200" u="none" cap="none" strike="noStrike">
              <a:solidFill>
                <a:srgbClr val="7B88A8"/>
              </a:solidFill>
              <a:latin typeface="DM Sans"/>
              <a:ea typeface="DM Sans"/>
              <a:cs typeface="DM Sans"/>
              <a:sym typeface="DM Sans"/>
            </a:endParaRPr>
          </a:p>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&amp; </a:t>
            </a:r>
            <a:endParaRPr b="0" i="0" sz="1200" u="none" cap="none" strike="noStrike">
              <a:solidFill>
                <a:srgbClr val="7B88A8"/>
              </a:solidFill>
              <a:latin typeface="DM Sans"/>
              <a:ea typeface="DM Sans"/>
              <a:cs typeface="DM Sans"/>
              <a:sym typeface="DM Sans"/>
            </a:endParaRPr>
          </a:p>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CTO, Co-founder joined company full-time </a:t>
            </a:r>
            <a:endParaRPr b="0" i="0" sz="1200" u="none" cap="none" strike="noStrike">
              <a:solidFill>
                <a:srgbClr val="7B88A8"/>
              </a:solidFill>
              <a:latin typeface="DM Sans"/>
              <a:ea typeface="DM Sans"/>
              <a:cs typeface="DM Sans"/>
              <a:sym typeface="DM Sans"/>
            </a:endParaRPr>
          </a:p>
          <a:p>
            <a:pPr indent="0" lvl="0" marL="0" marR="0" rtl="0" algn="ctr">
              <a:lnSpc>
                <a:spcPct val="119969"/>
              </a:lnSpc>
              <a:spcBef>
                <a:spcPts val="0"/>
              </a:spcBef>
              <a:spcAft>
                <a:spcPts val="0"/>
              </a:spcAft>
              <a:buClr>
                <a:srgbClr val="000000"/>
              </a:buClr>
              <a:buSzPts val="1200"/>
              <a:buFont typeface="Arial"/>
              <a:buNone/>
            </a:pPr>
            <a:r>
              <a:t/>
            </a:r>
            <a:endParaRPr b="0" i="0" sz="1200" u="none" cap="none" strike="noStrike">
              <a:solidFill>
                <a:srgbClr val="7B88A8"/>
              </a:solidFill>
              <a:latin typeface="DM Sans"/>
              <a:ea typeface="DM Sans"/>
              <a:cs typeface="DM Sans"/>
              <a:sym typeface="DM Sans"/>
            </a:endParaRPr>
          </a:p>
        </p:txBody>
      </p:sp>
      <p:sp>
        <p:nvSpPr>
          <p:cNvPr id="592" name="Google Shape;592;p9"/>
          <p:cNvSpPr txBox="1"/>
          <p:nvPr/>
        </p:nvSpPr>
        <p:spPr>
          <a:xfrm>
            <a:off x="10232170" y="1568642"/>
            <a:ext cx="1844400" cy="664797"/>
          </a:xfrm>
          <a:prstGeom prst="rect">
            <a:avLst/>
          </a:prstGeom>
          <a:noFill/>
          <a:ln>
            <a:noFill/>
          </a:ln>
        </p:spPr>
        <p:txBody>
          <a:bodyPr anchorCtr="0" anchor="t" bIns="0" lIns="0" spcFirstLastPara="1" rIns="0" wrap="square" tIns="0">
            <a:spAutoFit/>
          </a:bodyPr>
          <a:lstStyle/>
          <a:p>
            <a:pPr indent="0" lvl="0" marL="0" marR="0" rtl="0" algn="ctr">
              <a:lnSpc>
                <a:spcPct val="119969"/>
              </a:lnSpc>
              <a:spcBef>
                <a:spcPts val="0"/>
              </a:spcBef>
              <a:spcAft>
                <a:spcPts val="0"/>
              </a:spcAft>
              <a:buClr>
                <a:srgbClr val="000000"/>
              </a:buClr>
              <a:buSzPts val="1200"/>
              <a:buFont typeface="Arial"/>
              <a:buNone/>
            </a:pPr>
            <a:r>
              <a:rPr b="0" i="0" lang="en-US" sz="1200" u="none" cap="none" strike="noStrike">
                <a:solidFill>
                  <a:srgbClr val="7B88A8"/>
                </a:solidFill>
                <a:latin typeface="DM Sans"/>
                <a:ea typeface="DM Sans"/>
                <a:cs typeface="DM Sans"/>
                <a:sym typeface="DM Sans"/>
              </a:rPr>
              <a:t>Accepted to present Pitch at AICPA Start-up Accelerator Program</a:t>
            </a:r>
            <a:endParaRPr b="0" i="0" sz="1200" u="none" cap="none" strike="noStrike">
              <a:solidFill>
                <a:srgbClr val="7B88A8"/>
              </a:solidFill>
              <a:latin typeface="Arial"/>
              <a:ea typeface="Arial"/>
              <a:cs typeface="Arial"/>
              <a:sym typeface="Arial"/>
            </a:endParaRPr>
          </a:p>
        </p:txBody>
      </p:sp>
      <p:sp>
        <p:nvSpPr>
          <p:cNvPr id="593" name="Google Shape;593;p9"/>
          <p:cNvSpPr txBox="1"/>
          <p:nvPr/>
        </p:nvSpPr>
        <p:spPr>
          <a:xfrm>
            <a:off x="10526384" y="1198924"/>
            <a:ext cx="1261800" cy="311560"/>
          </a:xfrm>
          <a:prstGeom prst="rect">
            <a:avLst/>
          </a:prstGeom>
          <a:noFill/>
          <a:ln>
            <a:noFill/>
          </a:ln>
        </p:spPr>
        <p:txBody>
          <a:bodyPr anchorCtr="0" anchor="t" bIns="0" lIns="0" spcFirstLastPara="1" rIns="0" wrap="square" tIns="0">
            <a:spAutoFit/>
          </a:bodyPr>
          <a:lstStyle/>
          <a:p>
            <a:pPr indent="0" lvl="0" marL="0" marR="0" rtl="0" algn="ctr">
              <a:lnSpc>
                <a:spcPct val="119976"/>
              </a:lnSpc>
              <a:spcBef>
                <a:spcPts val="0"/>
              </a:spcBef>
              <a:spcAft>
                <a:spcPts val="0"/>
              </a:spcAft>
              <a:buClr>
                <a:srgbClr val="000000"/>
              </a:buClr>
              <a:buSzPts val="1687"/>
              <a:buFont typeface="Arial"/>
              <a:buNone/>
            </a:pPr>
            <a:r>
              <a:rPr b="1" i="0" lang="en-US" sz="1687" u="none" cap="none" strike="noStrike">
                <a:solidFill>
                  <a:srgbClr val="546285"/>
                </a:solidFill>
                <a:latin typeface="DM Sans"/>
                <a:ea typeface="DM Sans"/>
                <a:cs typeface="DM Sans"/>
                <a:sym typeface="DM Sans"/>
              </a:rPr>
              <a:t>Dec 2022</a:t>
            </a:r>
            <a:endParaRPr b="0" i="0" sz="1400" u="none" cap="none" strike="noStrike">
              <a:solidFill>
                <a:srgbClr val="546285"/>
              </a:solidFill>
              <a:latin typeface="Arial"/>
              <a:ea typeface="Arial"/>
              <a:cs typeface="Arial"/>
              <a:sym typeface="Arial"/>
            </a:endParaRPr>
          </a:p>
        </p:txBody>
      </p:sp>
      <p:sp>
        <p:nvSpPr>
          <p:cNvPr id="594" name="Google Shape;594;p9"/>
          <p:cNvSpPr txBox="1"/>
          <p:nvPr/>
        </p:nvSpPr>
        <p:spPr>
          <a:xfrm>
            <a:off x="1715293" y="333721"/>
            <a:ext cx="8761413" cy="70696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3600"/>
              <a:buFont typeface="Century Gothic"/>
              <a:buNone/>
            </a:pPr>
            <a:r>
              <a:rPr b="0" i="0" lang="en-US" sz="2800" u="none" cap="none" strike="noStrike">
                <a:solidFill>
                  <a:srgbClr val="2D3958"/>
                </a:solidFill>
                <a:latin typeface="DM Sans Medium"/>
                <a:ea typeface="DM Sans Medium"/>
                <a:cs typeface="DM Sans Medium"/>
                <a:sym typeface="DM Sans Medium"/>
              </a:rPr>
              <a:t>The BixBeta Company Roadmap</a:t>
            </a:r>
            <a:endParaRPr b="0" i="0" sz="1100" u="none" cap="none" strike="noStrike">
              <a:solidFill>
                <a:srgbClr val="2D3958"/>
              </a:solidFill>
              <a:latin typeface="DM Sans Medium"/>
              <a:ea typeface="DM Sans Medium"/>
              <a:cs typeface="DM Sans Medium"/>
              <a:sym typeface="DM Sans Medium"/>
            </a:endParaRPr>
          </a:p>
        </p:txBody>
      </p:sp>
      <p:pic>
        <p:nvPicPr>
          <p:cNvPr descr="Lights On outline" id="595" name="Google Shape;595;p9"/>
          <p:cNvPicPr preferRelativeResize="0"/>
          <p:nvPr/>
        </p:nvPicPr>
        <p:blipFill rotWithShape="1">
          <a:blip r:embed="rId4">
            <a:alphaModFix/>
          </a:blip>
          <a:srcRect b="0" l="0" r="0" t="0"/>
          <a:stretch/>
        </p:blipFill>
        <p:spPr>
          <a:xfrm>
            <a:off x="1108131" y="4109452"/>
            <a:ext cx="365760" cy="365760"/>
          </a:xfrm>
          <a:prstGeom prst="rect">
            <a:avLst/>
          </a:prstGeom>
          <a:noFill/>
          <a:ln>
            <a:noFill/>
          </a:ln>
        </p:spPr>
      </p:pic>
      <p:pic>
        <p:nvPicPr>
          <p:cNvPr descr="Research outline" id="596" name="Google Shape;596;p9"/>
          <p:cNvPicPr preferRelativeResize="0"/>
          <p:nvPr/>
        </p:nvPicPr>
        <p:blipFill rotWithShape="1">
          <a:blip r:embed="rId5">
            <a:alphaModFix/>
          </a:blip>
          <a:srcRect b="0" l="0" r="0" t="0"/>
          <a:stretch/>
        </p:blipFill>
        <p:spPr>
          <a:xfrm>
            <a:off x="3714818" y="2299216"/>
            <a:ext cx="365760" cy="365760"/>
          </a:xfrm>
          <a:prstGeom prst="rect">
            <a:avLst/>
          </a:prstGeom>
          <a:noFill/>
          <a:ln>
            <a:noFill/>
          </a:ln>
        </p:spPr>
      </p:pic>
      <p:pic>
        <p:nvPicPr>
          <p:cNvPr descr="City outline" id="597" name="Google Shape;597;p9"/>
          <p:cNvPicPr preferRelativeResize="0"/>
          <p:nvPr/>
        </p:nvPicPr>
        <p:blipFill rotWithShape="1">
          <a:blip r:embed="rId6">
            <a:alphaModFix/>
          </a:blip>
          <a:srcRect b="0" l="0" r="0" t="0"/>
          <a:stretch/>
        </p:blipFill>
        <p:spPr>
          <a:xfrm>
            <a:off x="6326870" y="3551770"/>
            <a:ext cx="365760" cy="365760"/>
          </a:xfrm>
          <a:prstGeom prst="rect">
            <a:avLst/>
          </a:prstGeom>
          <a:noFill/>
          <a:ln>
            <a:noFill/>
          </a:ln>
        </p:spPr>
      </p:pic>
      <p:pic>
        <p:nvPicPr>
          <p:cNvPr descr="Checkmark outline" id="598" name="Google Shape;598;p9"/>
          <p:cNvPicPr preferRelativeResize="0"/>
          <p:nvPr/>
        </p:nvPicPr>
        <p:blipFill rotWithShape="1">
          <a:blip r:embed="rId7">
            <a:alphaModFix/>
          </a:blip>
          <a:srcRect b="0" l="0" r="0" t="0"/>
          <a:stretch/>
        </p:blipFill>
        <p:spPr>
          <a:xfrm>
            <a:off x="9395396" y="4421619"/>
            <a:ext cx="365760" cy="365760"/>
          </a:xfrm>
          <a:prstGeom prst="rect">
            <a:avLst/>
          </a:prstGeom>
          <a:noFill/>
          <a:ln>
            <a:noFill/>
          </a:ln>
        </p:spPr>
      </p:pic>
      <p:pic>
        <p:nvPicPr>
          <p:cNvPr descr="Teacher outline" id="599" name="Google Shape;599;p9"/>
          <p:cNvPicPr preferRelativeResize="0"/>
          <p:nvPr/>
        </p:nvPicPr>
        <p:blipFill rotWithShape="1">
          <a:blip r:embed="rId8">
            <a:alphaModFix/>
          </a:blip>
          <a:srcRect b="0" l="0" r="0" t="0"/>
          <a:stretch/>
        </p:blipFill>
        <p:spPr>
          <a:xfrm>
            <a:off x="10971490" y="2560360"/>
            <a:ext cx="365760" cy="3657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ad84531b25_0_1"/>
          <p:cNvSpPr/>
          <p:nvPr/>
        </p:nvSpPr>
        <p:spPr>
          <a:xfrm>
            <a:off x="5285325" y="4546256"/>
            <a:ext cx="895800" cy="74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1ad84531b25_0_1"/>
          <p:cNvSpPr/>
          <p:nvPr/>
        </p:nvSpPr>
        <p:spPr>
          <a:xfrm>
            <a:off x="3930325" y="4546256"/>
            <a:ext cx="895800" cy="74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1ad84531b25_0_1"/>
          <p:cNvSpPr/>
          <p:nvPr/>
        </p:nvSpPr>
        <p:spPr>
          <a:xfrm>
            <a:off x="2419675" y="1764625"/>
            <a:ext cx="4037400" cy="2493600"/>
          </a:xfrm>
          <a:prstGeom prst="rect">
            <a:avLst/>
          </a:prstGeom>
          <a:solidFill>
            <a:srgbClr val="F8F9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1ad84531b25_0_1"/>
          <p:cNvSpPr txBox="1"/>
          <p:nvPr/>
        </p:nvSpPr>
        <p:spPr>
          <a:xfrm>
            <a:off x="838200" y="583531"/>
            <a:ext cx="8761500" cy="70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Tech Stack</a:t>
            </a:r>
            <a:endParaRPr b="0" i="0" sz="1400" u="none" cap="none" strike="noStrike">
              <a:solidFill>
                <a:srgbClr val="2D3958"/>
              </a:solidFill>
              <a:latin typeface="DM Sans Medium"/>
              <a:ea typeface="DM Sans Medium"/>
              <a:cs typeface="DM Sans Medium"/>
              <a:sym typeface="DM Sans Medium"/>
            </a:endParaRPr>
          </a:p>
        </p:txBody>
      </p:sp>
      <p:sp>
        <p:nvSpPr>
          <p:cNvPr id="608" name="Google Shape;608;g1ad84531b25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09" name="Google Shape;609;g1ad84531b25_0_1"/>
          <p:cNvPicPr preferRelativeResize="0"/>
          <p:nvPr/>
        </p:nvPicPr>
        <p:blipFill rotWithShape="1">
          <a:blip r:embed="rId3">
            <a:alphaModFix/>
          </a:blip>
          <a:srcRect b="0" l="0" r="0" t="0"/>
          <a:stretch/>
        </p:blipFill>
        <p:spPr>
          <a:xfrm>
            <a:off x="766623" y="1764174"/>
            <a:ext cx="491674" cy="491674"/>
          </a:xfrm>
          <a:prstGeom prst="rect">
            <a:avLst/>
          </a:prstGeom>
          <a:noFill/>
          <a:ln>
            <a:noFill/>
          </a:ln>
        </p:spPr>
      </p:pic>
      <p:sp>
        <p:nvSpPr>
          <p:cNvPr id="610" name="Google Shape;610;g1ad84531b25_0_1"/>
          <p:cNvSpPr txBox="1"/>
          <p:nvPr/>
        </p:nvSpPr>
        <p:spPr>
          <a:xfrm>
            <a:off x="1844652" y="1764182"/>
            <a:ext cx="259800" cy="2493600"/>
          </a:xfrm>
          <a:prstGeom prst="rect">
            <a:avLst/>
          </a:prstGeom>
          <a:noFill/>
          <a:ln cap="flat" cmpd="sng" w="9525">
            <a:solidFill>
              <a:srgbClr val="4472C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DM Sans"/>
                <a:ea typeface="DM Sans"/>
                <a:cs typeface="DM Sans"/>
                <a:sym typeface="DM Sans"/>
              </a:rPr>
              <a:t>Load</a:t>
            </a:r>
            <a:endParaRPr b="0" i="0" sz="14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DM Sans"/>
                <a:ea typeface="DM Sans"/>
                <a:cs typeface="DM Sans"/>
                <a:sym typeface="DM Sans"/>
              </a:rPr>
              <a:t> Balancer</a:t>
            </a:r>
            <a:endParaRPr b="0" i="0" sz="1400" u="none" cap="none" strike="noStrike">
              <a:solidFill>
                <a:schemeClr val="dk2"/>
              </a:solidFill>
              <a:latin typeface="DM Sans"/>
              <a:ea typeface="DM Sans"/>
              <a:cs typeface="DM Sans"/>
              <a:sym typeface="DM Sans"/>
            </a:endParaRPr>
          </a:p>
        </p:txBody>
      </p:sp>
      <p:pic>
        <p:nvPicPr>
          <p:cNvPr id="611" name="Google Shape;611;g1ad84531b25_0_1"/>
          <p:cNvPicPr preferRelativeResize="0"/>
          <p:nvPr/>
        </p:nvPicPr>
        <p:blipFill rotWithShape="1">
          <a:blip r:embed="rId3">
            <a:alphaModFix/>
          </a:blip>
          <a:srcRect b="0" l="0" r="0" t="0"/>
          <a:stretch/>
        </p:blipFill>
        <p:spPr>
          <a:xfrm>
            <a:off x="766623" y="2765137"/>
            <a:ext cx="491674" cy="491674"/>
          </a:xfrm>
          <a:prstGeom prst="rect">
            <a:avLst/>
          </a:prstGeom>
          <a:noFill/>
          <a:ln>
            <a:noFill/>
          </a:ln>
        </p:spPr>
      </p:pic>
      <p:pic>
        <p:nvPicPr>
          <p:cNvPr id="612" name="Google Shape;612;g1ad84531b25_0_1"/>
          <p:cNvPicPr preferRelativeResize="0"/>
          <p:nvPr/>
        </p:nvPicPr>
        <p:blipFill rotWithShape="1">
          <a:blip r:embed="rId3">
            <a:alphaModFix/>
          </a:blip>
          <a:srcRect b="0" l="0" r="0" t="0"/>
          <a:stretch/>
        </p:blipFill>
        <p:spPr>
          <a:xfrm>
            <a:off x="766623" y="3766099"/>
            <a:ext cx="491674" cy="491674"/>
          </a:xfrm>
          <a:prstGeom prst="rect">
            <a:avLst/>
          </a:prstGeom>
          <a:noFill/>
          <a:ln>
            <a:noFill/>
          </a:ln>
        </p:spPr>
      </p:pic>
      <p:sp>
        <p:nvSpPr>
          <p:cNvPr id="613" name="Google Shape;613;g1ad84531b25_0_1"/>
          <p:cNvSpPr/>
          <p:nvPr/>
        </p:nvSpPr>
        <p:spPr>
          <a:xfrm>
            <a:off x="1376250" y="1896375"/>
            <a:ext cx="393600" cy="214800"/>
          </a:xfrm>
          <a:prstGeom prst="rightArrow">
            <a:avLst>
              <a:gd fmla="val 50000" name="adj1"/>
              <a:gd fmla="val 50000" name="adj2"/>
            </a:avLst>
          </a:pr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1ad84531b25_0_1"/>
          <p:cNvSpPr/>
          <p:nvPr/>
        </p:nvSpPr>
        <p:spPr>
          <a:xfrm>
            <a:off x="1376250" y="3910775"/>
            <a:ext cx="393600" cy="214800"/>
          </a:xfrm>
          <a:prstGeom prst="rightArrow">
            <a:avLst>
              <a:gd fmla="val 50000" name="adj1"/>
              <a:gd fmla="val 50000" name="adj2"/>
            </a:avLst>
          </a:pr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1ad84531b25_0_1"/>
          <p:cNvSpPr/>
          <p:nvPr/>
        </p:nvSpPr>
        <p:spPr>
          <a:xfrm>
            <a:off x="1354675" y="2903575"/>
            <a:ext cx="393600" cy="214800"/>
          </a:xfrm>
          <a:prstGeom prst="rightArrow">
            <a:avLst>
              <a:gd fmla="val 50000" name="adj1"/>
              <a:gd fmla="val 50000" name="adj2"/>
            </a:avLst>
          </a:pr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6" name="Google Shape;616;g1ad84531b25_0_1"/>
          <p:cNvGrpSpPr/>
          <p:nvPr/>
        </p:nvGrpSpPr>
        <p:grpSpPr>
          <a:xfrm>
            <a:off x="2715375" y="1972575"/>
            <a:ext cx="3411000" cy="856749"/>
            <a:chOff x="2623925" y="1896375"/>
            <a:chExt cx="3411000" cy="856749"/>
          </a:xfrm>
        </p:grpSpPr>
        <p:sp>
          <p:nvSpPr>
            <p:cNvPr id="617" name="Google Shape;617;g1ad84531b25_0_1"/>
            <p:cNvSpPr/>
            <p:nvPr/>
          </p:nvSpPr>
          <p:spPr>
            <a:xfrm>
              <a:off x="2623925" y="1971200"/>
              <a:ext cx="3411000" cy="7071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g1ad84531b25_0_1"/>
            <p:cNvPicPr preferRelativeResize="0"/>
            <p:nvPr/>
          </p:nvPicPr>
          <p:blipFill rotWithShape="1">
            <a:blip r:embed="rId4">
              <a:alphaModFix/>
            </a:blip>
            <a:srcRect b="0" l="0" r="0" t="0"/>
            <a:stretch/>
          </p:blipFill>
          <p:spPr>
            <a:xfrm>
              <a:off x="2769726" y="1896375"/>
              <a:ext cx="1285448" cy="856749"/>
            </a:xfrm>
            <a:prstGeom prst="rect">
              <a:avLst/>
            </a:prstGeom>
            <a:noFill/>
            <a:ln>
              <a:noFill/>
            </a:ln>
          </p:spPr>
        </p:pic>
        <p:pic>
          <p:nvPicPr>
            <p:cNvPr id="619" name="Google Shape;619;g1ad84531b25_0_1"/>
            <p:cNvPicPr preferRelativeResize="0"/>
            <p:nvPr/>
          </p:nvPicPr>
          <p:blipFill rotWithShape="1">
            <a:blip r:embed="rId5">
              <a:alphaModFix/>
            </a:blip>
            <a:srcRect b="0" l="0" r="0" t="0"/>
            <a:stretch/>
          </p:blipFill>
          <p:spPr>
            <a:xfrm>
              <a:off x="4391775" y="2057475"/>
              <a:ext cx="1481972" cy="534550"/>
            </a:xfrm>
            <a:prstGeom prst="rect">
              <a:avLst/>
            </a:prstGeom>
            <a:noFill/>
            <a:ln>
              <a:noFill/>
            </a:ln>
          </p:spPr>
        </p:pic>
      </p:grpSp>
      <p:grpSp>
        <p:nvGrpSpPr>
          <p:cNvPr id="620" name="Google Shape;620;g1ad84531b25_0_1"/>
          <p:cNvGrpSpPr/>
          <p:nvPr/>
        </p:nvGrpSpPr>
        <p:grpSpPr>
          <a:xfrm>
            <a:off x="2715375" y="3194575"/>
            <a:ext cx="3411000" cy="856749"/>
            <a:chOff x="2623925" y="1896375"/>
            <a:chExt cx="3411000" cy="856749"/>
          </a:xfrm>
        </p:grpSpPr>
        <p:sp>
          <p:nvSpPr>
            <p:cNvPr id="621" name="Google Shape;621;g1ad84531b25_0_1"/>
            <p:cNvSpPr/>
            <p:nvPr/>
          </p:nvSpPr>
          <p:spPr>
            <a:xfrm>
              <a:off x="2623925" y="1971200"/>
              <a:ext cx="3411000" cy="7071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1ad84531b25_0_1"/>
            <p:cNvPicPr preferRelativeResize="0"/>
            <p:nvPr/>
          </p:nvPicPr>
          <p:blipFill rotWithShape="1">
            <a:blip r:embed="rId4">
              <a:alphaModFix/>
            </a:blip>
            <a:srcRect b="0" l="0" r="0" t="0"/>
            <a:stretch/>
          </p:blipFill>
          <p:spPr>
            <a:xfrm>
              <a:off x="2769726" y="1896375"/>
              <a:ext cx="1285448" cy="856749"/>
            </a:xfrm>
            <a:prstGeom prst="rect">
              <a:avLst/>
            </a:prstGeom>
            <a:noFill/>
            <a:ln>
              <a:noFill/>
            </a:ln>
          </p:spPr>
        </p:pic>
        <p:pic>
          <p:nvPicPr>
            <p:cNvPr id="623" name="Google Shape;623;g1ad84531b25_0_1"/>
            <p:cNvPicPr preferRelativeResize="0"/>
            <p:nvPr/>
          </p:nvPicPr>
          <p:blipFill rotWithShape="1">
            <a:blip r:embed="rId5">
              <a:alphaModFix/>
            </a:blip>
            <a:srcRect b="0" l="0" r="0" t="0"/>
            <a:stretch/>
          </p:blipFill>
          <p:spPr>
            <a:xfrm>
              <a:off x="4391775" y="2057475"/>
              <a:ext cx="1481972" cy="534550"/>
            </a:xfrm>
            <a:prstGeom prst="rect">
              <a:avLst/>
            </a:prstGeom>
            <a:noFill/>
            <a:ln>
              <a:noFill/>
            </a:ln>
          </p:spPr>
        </p:pic>
      </p:grpSp>
      <p:sp>
        <p:nvSpPr>
          <p:cNvPr id="624" name="Google Shape;624;g1ad84531b25_0_1"/>
          <p:cNvSpPr txBox="1"/>
          <p:nvPr/>
        </p:nvSpPr>
        <p:spPr>
          <a:xfrm>
            <a:off x="2966330" y="1365963"/>
            <a:ext cx="2909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DM Sans"/>
                <a:ea typeface="DM Sans"/>
                <a:cs typeface="DM Sans"/>
                <a:sym typeface="DM Sans"/>
              </a:rPr>
              <a:t>AWS: Linux Servers &amp; Storage</a:t>
            </a:r>
            <a:endParaRPr b="1" i="0" sz="1700" u="none" cap="none" strike="noStrike">
              <a:solidFill>
                <a:schemeClr val="dk2"/>
              </a:solidFill>
              <a:latin typeface="DM Sans"/>
              <a:ea typeface="DM Sans"/>
              <a:cs typeface="DM Sans"/>
              <a:sym typeface="DM Sans"/>
            </a:endParaRPr>
          </a:p>
        </p:txBody>
      </p:sp>
      <p:sp>
        <p:nvSpPr>
          <p:cNvPr id="625" name="Google Shape;625;g1ad84531b25_0_1"/>
          <p:cNvSpPr/>
          <p:nvPr/>
        </p:nvSpPr>
        <p:spPr>
          <a:xfrm>
            <a:off x="6674950" y="1764163"/>
            <a:ext cx="4037400" cy="2493600"/>
          </a:xfrm>
          <a:prstGeom prst="rect">
            <a:avLst/>
          </a:prstGeom>
          <a:solidFill>
            <a:srgbClr val="FFF2CC">
              <a:alpha val="44313"/>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1ad84531b25_0_1"/>
          <p:cNvSpPr txBox="1"/>
          <p:nvPr/>
        </p:nvSpPr>
        <p:spPr>
          <a:xfrm>
            <a:off x="7239105" y="1365963"/>
            <a:ext cx="2909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DM Sans"/>
                <a:ea typeface="DM Sans"/>
                <a:cs typeface="DM Sans"/>
                <a:sym typeface="DM Sans"/>
              </a:rPr>
              <a:t>Backend Data Integration</a:t>
            </a:r>
            <a:endParaRPr b="1" i="0" sz="1700" u="none" cap="none" strike="noStrike">
              <a:solidFill>
                <a:schemeClr val="dk2"/>
              </a:solidFill>
              <a:latin typeface="DM Sans"/>
              <a:ea typeface="DM Sans"/>
              <a:cs typeface="DM Sans"/>
              <a:sym typeface="DM Sans"/>
            </a:endParaRPr>
          </a:p>
        </p:txBody>
      </p:sp>
      <p:pic>
        <p:nvPicPr>
          <p:cNvPr id="627" name="Google Shape;627;g1ad84531b25_0_1"/>
          <p:cNvPicPr preferRelativeResize="0"/>
          <p:nvPr/>
        </p:nvPicPr>
        <p:blipFill rotWithShape="1">
          <a:blip r:embed="rId6">
            <a:alphaModFix/>
          </a:blip>
          <a:srcRect b="0" l="0" r="0" t="0"/>
          <a:stretch/>
        </p:blipFill>
        <p:spPr>
          <a:xfrm>
            <a:off x="6915366" y="2255853"/>
            <a:ext cx="2094812" cy="214800"/>
          </a:xfrm>
          <a:prstGeom prst="rect">
            <a:avLst/>
          </a:prstGeom>
          <a:noFill/>
          <a:ln>
            <a:noFill/>
          </a:ln>
        </p:spPr>
      </p:pic>
      <p:sp>
        <p:nvSpPr>
          <p:cNvPr id="628" name="Google Shape;628;g1ad84531b25_0_1"/>
          <p:cNvSpPr txBox="1"/>
          <p:nvPr/>
        </p:nvSpPr>
        <p:spPr>
          <a:xfrm>
            <a:off x="7393975" y="2534425"/>
            <a:ext cx="11376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DM Sans"/>
                <a:ea typeface="DM Sans"/>
                <a:cs typeface="DM Sans"/>
                <a:sym typeface="DM Sans"/>
              </a:rPr>
              <a:t>Data Integration</a:t>
            </a:r>
            <a:endParaRPr b="0" i="0" sz="1100" u="none" cap="none" strike="noStrike">
              <a:solidFill>
                <a:schemeClr val="dk2"/>
              </a:solidFill>
              <a:latin typeface="DM Sans"/>
              <a:ea typeface="DM Sans"/>
              <a:cs typeface="DM Sans"/>
              <a:sym typeface="DM Sans"/>
            </a:endParaRPr>
          </a:p>
        </p:txBody>
      </p:sp>
      <p:pic>
        <p:nvPicPr>
          <p:cNvPr id="629" name="Google Shape;629;g1ad84531b25_0_1"/>
          <p:cNvPicPr preferRelativeResize="0"/>
          <p:nvPr/>
        </p:nvPicPr>
        <p:blipFill rotWithShape="1">
          <a:blip r:embed="rId7">
            <a:alphaModFix/>
          </a:blip>
          <a:srcRect b="0" l="0" r="0" t="0"/>
          <a:stretch/>
        </p:blipFill>
        <p:spPr>
          <a:xfrm>
            <a:off x="9070800" y="2800925"/>
            <a:ext cx="1493600" cy="420075"/>
          </a:xfrm>
          <a:prstGeom prst="rect">
            <a:avLst/>
          </a:prstGeom>
          <a:noFill/>
          <a:ln>
            <a:noFill/>
          </a:ln>
        </p:spPr>
      </p:pic>
      <p:sp>
        <p:nvSpPr>
          <p:cNvPr id="630" name="Google Shape;630;g1ad84531b25_0_1"/>
          <p:cNvSpPr txBox="1"/>
          <p:nvPr/>
        </p:nvSpPr>
        <p:spPr>
          <a:xfrm>
            <a:off x="9236100" y="3194575"/>
            <a:ext cx="14046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DM Sans"/>
                <a:ea typeface="DM Sans"/>
                <a:cs typeface="DM Sans"/>
                <a:sym typeface="DM Sans"/>
              </a:rPr>
              <a:t>Account Management</a:t>
            </a:r>
            <a:endParaRPr b="0" i="0" sz="1100" u="none" cap="none" strike="noStrike">
              <a:solidFill>
                <a:schemeClr val="dk2"/>
              </a:solidFill>
              <a:latin typeface="DM Sans"/>
              <a:ea typeface="DM Sans"/>
              <a:cs typeface="DM Sans"/>
              <a:sym typeface="DM Sans"/>
            </a:endParaRPr>
          </a:p>
        </p:txBody>
      </p:sp>
      <p:pic>
        <p:nvPicPr>
          <p:cNvPr id="631" name="Google Shape;631;g1ad84531b25_0_1"/>
          <p:cNvPicPr preferRelativeResize="0"/>
          <p:nvPr/>
        </p:nvPicPr>
        <p:blipFill rotWithShape="1">
          <a:blip r:embed="rId8">
            <a:alphaModFix/>
          </a:blip>
          <a:srcRect b="0" l="0" r="0" t="0"/>
          <a:stretch/>
        </p:blipFill>
        <p:spPr>
          <a:xfrm>
            <a:off x="7320063" y="2881550"/>
            <a:ext cx="1285427" cy="856749"/>
          </a:xfrm>
          <a:prstGeom prst="rect">
            <a:avLst/>
          </a:prstGeom>
          <a:noFill/>
          <a:ln>
            <a:noFill/>
          </a:ln>
        </p:spPr>
      </p:pic>
      <p:sp>
        <p:nvSpPr>
          <p:cNvPr id="632" name="Google Shape;632;g1ad84531b25_0_1"/>
          <p:cNvSpPr txBox="1"/>
          <p:nvPr/>
        </p:nvSpPr>
        <p:spPr>
          <a:xfrm>
            <a:off x="7260475" y="3631938"/>
            <a:ext cx="14046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DM Sans"/>
                <a:ea typeface="DM Sans"/>
                <a:cs typeface="DM Sans"/>
                <a:sym typeface="DM Sans"/>
              </a:rPr>
              <a:t>DB Management</a:t>
            </a:r>
            <a:endParaRPr b="0" i="0" sz="1100" u="none" cap="none" strike="noStrike">
              <a:solidFill>
                <a:schemeClr val="dk2"/>
              </a:solidFill>
              <a:latin typeface="DM Sans"/>
              <a:ea typeface="DM Sans"/>
              <a:cs typeface="DM Sans"/>
              <a:sym typeface="DM Sans"/>
            </a:endParaRPr>
          </a:p>
        </p:txBody>
      </p:sp>
      <p:grpSp>
        <p:nvGrpSpPr>
          <p:cNvPr id="633" name="Google Shape;633;g1ad84531b25_0_1"/>
          <p:cNvGrpSpPr/>
          <p:nvPr/>
        </p:nvGrpSpPr>
        <p:grpSpPr>
          <a:xfrm>
            <a:off x="2645350" y="4546256"/>
            <a:ext cx="895800" cy="747000"/>
            <a:chOff x="2645350" y="4547238"/>
            <a:chExt cx="895800" cy="747000"/>
          </a:xfrm>
        </p:grpSpPr>
        <p:sp>
          <p:nvSpPr>
            <p:cNvPr id="634" name="Google Shape;634;g1ad84531b25_0_1"/>
            <p:cNvSpPr/>
            <p:nvPr/>
          </p:nvSpPr>
          <p:spPr>
            <a:xfrm>
              <a:off x="2645350" y="4547238"/>
              <a:ext cx="895800" cy="74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5" name="Google Shape;635;g1ad84531b25_0_1"/>
            <p:cNvPicPr preferRelativeResize="0"/>
            <p:nvPr/>
          </p:nvPicPr>
          <p:blipFill rotWithShape="1">
            <a:blip r:embed="rId9">
              <a:alphaModFix/>
            </a:blip>
            <a:srcRect b="0" l="0" r="0" t="0"/>
            <a:stretch/>
          </p:blipFill>
          <p:spPr>
            <a:xfrm>
              <a:off x="2801286" y="4672928"/>
              <a:ext cx="583929" cy="491675"/>
            </a:xfrm>
            <a:prstGeom prst="rect">
              <a:avLst/>
            </a:prstGeom>
            <a:noFill/>
            <a:ln>
              <a:noFill/>
            </a:ln>
          </p:spPr>
        </p:pic>
      </p:grpSp>
      <p:pic>
        <p:nvPicPr>
          <p:cNvPr id="636" name="Google Shape;636;g1ad84531b25_0_1"/>
          <p:cNvPicPr preferRelativeResize="0"/>
          <p:nvPr/>
        </p:nvPicPr>
        <p:blipFill rotWithShape="1">
          <a:blip r:embed="rId10">
            <a:alphaModFix/>
          </a:blip>
          <a:srcRect b="0" l="0" r="0" t="0"/>
          <a:stretch/>
        </p:blipFill>
        <p:spPr>
          <a:xfrm>
            <a:off x="3994350" y="4589868"/>
            <a:ext cx="350325" cy="354977"/>
          </a:xfrm>
          <a:prstGeom prst="rect">
            <a:avLst/>
          </a:prstGeom>
          <a:noFill/>
          <a:ln>
            <a:noFill/>
          </a:ln>
        </p:spPr>
      </p:pic>
      <p:pic>
        <p:nvPicPr>
          <p:cNvPr id="637" name="Google Shape;637;g1ad84531b25_0_1"/>
          <p:cNvPicPr preferRelativeResize="0"/>
          <p:nvPr/>
        </p:nvPicPr>
        <p:blipFill rotWithShape="1">
          <a:blip r:embed="rId11">
            <a:alphaModFix/>
          </a:blip>
          <a:srcRect b="0" l="0" r="0" t="0"/>
          <a:stretch/>
        </p:blipFill>
        <p:spPr>
          <a:xfrm>
            <a:off x="4216500" y="4896994"/>
            <a:ext cx="350325" cy="350325"/>
          </a:xfrm>
          <a:prstGeom prst="rect">
            <a:avLst/>
          </a:prstGeom>
          <a:noFill/>
          <a:ln>
            <a:noFill/>
          </a:ln>
        </p:spPr>
      </p:pic>
      <p:pic>
        <p:nvPicPr>
          <p:cNvPr id="638" name="Google Shape;638;g1ad84531b25_0_1"/>
          <p:cNvPicPr preferRelativeResize="0"/>
          <p:nvPr/>
        </p:nvPicPr>
        <p:blipFill rotWithShape="1">
          <a:blip r:embed="rId12">
            <a:alphaModFix/>
          </a:blip>
          <a:srcRect b="0" l="0" r="68188" t="0"/>
          <a:stretch/>
        </p:blipFill>
        <p:spPr>
          <a:xfrm>
            <a:off x="4420875" y="4584806"/>
            <a:ext cx="350334" cy="365100"/>
          </a:xfrm>
          <a:prstGeom prst="rect">
            <a:avLst/>
          </a:prstGeom>
          <a:noFill/>
          <a:ln>
            <a:noFill/>
          </a:ln>
        </p:spPr>
      </p:pic>
      <p:grpSp>
        <p:nvGrpSpPr>
          <p:cNvPr id="639" name="Google Shape;639;g1ad84531b25_0_1"/>
          <p:cNvGrpSpPr/>
          <p:nvPr/>
        </p:nvGrpSpPr>
        <p:grpSpPr>
          <a:xfrm>
            <a:off x="5395701" y="4597344"/>
            <a:ext cx="730662" cy="644825"/>
            <a:chOff x="5312201" y="4732225"/>
            <a:chExt cx="730662" cy="644825"/>
          </a:xfrm>
        </p:grpSpPr>
        <p:pic>
          <p:nvPicPr>
            <p:cNvPr id="640" name="Google Shape;640;g1ad84531b25_0_1"/>
            <p:cNvPicPr preferRelativeResize="0"/>
            <p:nvPr/>
          </p:nvPicPr>
          <p:blipFill rotWithShape="1">
            <a:blip r:embed="rId13">
              <a:alphaModFix/>
            </a:blip>
            <a:srcRect b="15772" l="3100" r="78618" t="18726"/>
            <a:stretch/>
          </p:blipFill>
          <p:spPr>
            <a:xfrm>
              <a:off x="5692538" y="5034736"/>
              <a:ext cx="350325" cy="342314"/>
            </a:xfrm>
            <a:prstGeom prst="rect">
              <a:avLst/>
            </a:prstGeom>
            <a:noFill/>
            <a:ln>
              <a:noFill/>
            </a:ln>
          </p:spPr>
        </p:pic>
        <p:pic>
          <p:nvPicPr>
            <p:cNvPr id="641" name="Google Shape;641;g1ad84531b25_0_1"/>
            <p:cNvPicPr preferRelativeResize="0"/>
            <p:nvPr/>
          </p:nvPicPr>
          <p:blipFill rotWithShape="1">
            <a:blip r:embed="rId14">
              <a:alphaModFix/>
            </a:blip>
            <a:srcRect b="5416" l="0" r="57802" t="21876"/>
            <a:stretch/>
          </p:blipFill>
          <p:spPr>
            <a:xfrm>
              <a:off x="5312208" y="4732225"/>
              <a:ext cx="677743" cy="350325"/>
            </a:xfrm>
            <a:prstGeom prst="rect">
              <a:avLst/>
            </a:prstGeom>
            <a:noFill/>
            <a:ln>
              <a:noFill/>
            </a:ln>
          </p:spPr>
        </p:pic>
        <p:pic>
          <p:nvPicPr>
            <p:cNvPr id="642" name="Google Shape;642;g1ad84531b25_0_1"/>
            <p:cNvPicPr preferRelativeResize="0"/>
            <p:nvPr/>
          </p:nvPicPr>
          <p:blipFill rotWithShape="1">
            <a:blip r:embed="rId15">
              <a:alphaModFix/>
            </a:blip>
            <a:srcRect b="9334" l="4948" r="65646" t="15685"/>
            <a:stretch/>
          </p:blipFill>
          <p:spPr>
            <a:xfrm>
              <a:off x="5312201" y="5043846"/>
              <a:ext cx="350323" cy="324105"/>
            </a:xfrm>
            <a:prstGeom prst="rect">
              <a:avLst/>
            </a:prstGeom>
            <a:noFill/>
            <a:ln>
              <a:noFill/>
            </a:ln>
          </p:spPr>
        </p:pic>
      </p:grpSp>
      <p:sp>
        <p:nvSpPr>
          <p:cNvPr id="643" name="Google Shape;643;g1ad84531b25_0_1"/>
          <p:cNvSpPr/>
          <p:nvPr/>
        </p:nvSpPr>
        <p:spPr>
          <a:xfrm rot="5400000">
            <a:off x="2952100" y="4342675"/>
            <a:ext cx="282300" cy="113400"/>
          </a:xfrm>
          <a:prstGeom prst="rightArrow">
            <a:avLst>
              <a:gd fmla="val 50000" name="adj1"/>
              <a:gd fmla="val 50000" name="adj2"/>
            </a:avLst>
          </a:pr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1ad84531b25_0_1"/>
          <p:cNvSpPr/>
          <p:nvPr/>
        </p:nvSpPr>
        <p:spPr>
          <a:xfrm rot="5400000">
            <a:off x="4237075" y="4342675"/>
            <a:ext cx="282300" cy="113400"/>
          </a:xfrm>
          <a:prstGeom prst="rightArrow">
            <a:avLst>
              <a:gd fmla="val 50000" name="adj1"/>
              <a:gd fmla="val 50000" name="adj2"/>
            </a:avLst>
          </a:pr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1ad84531b25_0_1"/>
          <p:cNvSpPr/>
          <p:nvPr/>
        </p:nvSpPr>
        <p:spPr>
          <a:xfrm rot="5400000">
            <a:off x="5592075" y="4342675"/>
            <a:ext cx="282300" cy="113400"/>
          </a:xfrm>
          <a:prstGeom prst="rightArrow">
            <a:avLst>
              <a:gd fmla="val 50000" name="adj1"/>
              <a:gd fmla="val 50000" name="adj2"/>
            </a:avLst>
          </a:prstGeom>
          <a:solidFill>
            <a:srgbClr val="CBB8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1ad84531b25_0_1"/>
          <p:cNvSpPr txBox="1"/>
          <p:nvPr/>
        </p:nvSpPr>
        <p:spPr>
          <a:xfrm>
            <a:off x="2524450" y="5298975"/>
            <a:ext cx="11376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DM Sans"/>
                <a:ea typeface="DM Sans"/>
                <a:cs typeface="DM Sans"/>
                <a:sym typeface="DM Sans"/>
              </a:rPr>
              <a:t>Banks</a:t>
            </a:r>
            <a:endParaRPr b="0" i="0" sz="1100" u="none" cap="none" strike="noStrike">
              <a:solidFill>
                <a:schemeClr val="dk2"/>
              </a:solidFill>
              <a:latin typeface="DM Sans"/>
              <a:ea typeface="DM Sans"/>
              <a:cs typeface="DM Sans"/>
              <a:sym typeface="DM Sans"/>
            </a:endParaRPr>
          </a:p>
        </p:txBody>
      </p:sp>
      <p:sp>
        <p:nvSpPr>
          <p:cNvPr id="647" name="Google Shape;647;g1ad84531b25_0_1"/>
          <p:cNvSpPr txBox="1"/>
          <p:nvPr/>
        </p:nvSpPr>
        <p:spPr>
          <a:xfrm>
            <a:off x="3809425" y="5298975"/>
            <a:ext cx="11376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DM Sans"/>
                <a:ea typeface="DM Sans"/>
                <a:cs typeface="DM Sans"/>
                <a:sym typeface="DM Sans"/>
              </a:rPr>
              <a:t>Crypto Wallets</a:t>
            </a:r>
            <a:endParaRPr b="0" i="0" sz="1100" u="none" cap="none" strike="noStrike">
              <a:solidFill>
                <a:schemeClr val="dk2"/>
              </a:solidFill>
              <a:latin typeface="DM Sans"/>
              <a:ea typeface="DM Sans"/>
              <a:cs typeface="DM Sans"/>
              <a:sym typeface="DM Sans"/>
            </a:endParaRPr>
          </a:p>
        </p:txBody>
      </p:sp>
      <p:sp>
        <p:nvSpPr>
          <p:cNvPr id="648" name="Google Shape;648;g1ad84531b25_0_1"/>
          <p:cNvSpPr txBox="1"/>
          <p:nvPr/>
        </p:nvSpPr>
        <p:spPr>
          <a:xfrm>
            <a:off x="5090475" y="5298975"/>
            <a:ext cx="1285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DM Sans"/>
                <a:ea typeface="DM Sans"/>
                <a:cs typeface="DM Sans"/>
                <a:sym typeface="DM Sans"/>
              </a:rPr>
              <a:t>Accounting Systems</a:t>
            </a:r>
            <a:endParaRPr b="0" i="0" sz="1100" u="none" cap="none" strike="noStrike">
              <a:solidFill>
                <a:schemeClr val="dk2"/>
              </a:solidFill>
              <a:latin typeface="DM Sans"/>
              <a:ea typeface="DM Sans"/>
              <a:cs typeface="DM Sans"/>
              <a:sym typeface="DM Sans"/>
            </a:endParaRPr>
          </a:p>
        </p:txBody>
      </p:sp>
      <p:pic>
        <p:nvPicPr>
          <p:cNvPr id="649" name="Google Shape;649;g1ad84531b25_0_1"/>
          <p:cNvPicPr preferRelativeResize="0"/>
          <p:nvPr/>
        </p:nvPicPr>
        <p:blipFill rotWithShape="1">
          <a:blip r:embed="rId16">
            <a:alphaModFix/>
          </a:blip>
          <a:srcRect b="0" l="0" r="0" t="0"/>
          <a:stretch/>
        </p:blipFill>
        <p:spPr>
          <a:xfrm>
            <a:off x="1799388" y="1428432"/>
            <a:ext cx="350324" cy="3503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9"/>
          <p:cNvSpPr txBox="1"/>
          <p:nvPr/>
        </p:nvSpPr>
        <p:spPr>
          <a:xfrm>
            <a:off x="1085918" y="583352"/>
            <a:ext cx="8761413" cy="7069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D3958"/>
              </a:buClr>
              <a:buSzPts val="3600"/>
              <a:buFont typeface="DM Sans Medium"/>
              <a:buNone/>
            </a:pPr>
            <a:r>
              <a:rPr b="0" i="0" lang="en-US" sz="3600" u="none" cap="none" strike="noStrike">
                <a:solidFill>
                  <a:srgbClr val="2D3958"/>
                </a:solidFill>
                <a:latin typeface="DM Sans Medium"/>
                <a:ea typeface="DM Sans Medium"/>
                <a:cs typeface="DM Sans Medium"/>
                <a:sym typeface="DM Sans Medium"/>
              </a:rPr>
              <a:t>Financials</a:t>
            </a:r>
            <a:endParaRPr b="0" i="0" sz="1800" u="none" cap="none" strike="noStrike">
              <a:solidFill>
                <a:srgbClr val="2D3958"/>
              </a:solidFill>
              <a:latin typeface="DM Sans Medium"/>
              <a:ea typeface="DM Sans Medium"/>
              <a:cs typeface="DM Sans Medium"/>
              <a:sym typeface="DM Sans Medium"/>
            </a:endParaRPr>
          </a:p>
        </p:txBody>
      </p:sp>
      <p:sp>
        <p:nvSpPr>
          <p:cNvPr id="655" name="Google Shape;65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Table&#10;&#10;Description automatically generated" id="656" name="Google Shape;656;p19"/>
          <p:cNvPicPr preferRelativeResize="0"/>
          <p:nvPr/>
        </p:nvPicPr>
        <p:blipFill rotWithShape="1">
          <a:blip r:embed="rId3">
            <a:alphaModFix/>
          </a:blip>
          <a:srcRect b="0" l="0" r="0" t="0"/>
          <a:stretch/>
        </p:blipFill>
        <p:spPr>
          <a:xfrm>
            <a:off x="1001905" y="1362074"/>
            <a:ext cx="10488851" cy="38038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p:nvPr/>
        </p:nvSpPr>
        <p:spPr>
          <a:xfrm>
            <a:off x="2618595" y="1522001"/>
            <a:ext cx="2767533" cy="1307699"/>
          </a:xfrm>
          <a:prstGeom prst="roundRect">
            <a:avLst>
              <a:gd fmla="val 16667" name="adj"/>
            </a:avLst>
          </a:prstGeom>
          <a:solidFill>
            <a:srgbClr val="F8FA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4"/>
          <p:cNvSpPr/>
          <p:nvPr/>
        </p:nvSpPr>
        <p:spPr>
          <a:xfrm>
            <a:off x="1099341" y="3024572"/>
            <a:ext cx="4336141" cy="3106162"/>
          </a:xfrm>
          <a:prstGeom prst="roundRect">
            <a:avLst>
              <a:gd fmla="val 16667" name="adj"/>
            </a:avLst>
          </a:prstGeom>
          <a:solidFill>
            <a:srgbClr val="F8FA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4"/>
          <p:cNvSpPr txBox="1"/>
          <p:nvPr/>
        </p:nvSpPr>
        <p:spPr>
          <a:xfrm>
            <a:off x="1715293" y="375508"/>
            <a:ext cx="8761413" cy="70696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SzPts val="3600"/>
              <a:buFont typeface="Century Gothic"/>
              <a:buNone/>
            </a:pPr>
            <a:r>
              <a:rPr b="0" i="0" lang="en-US" sz="2800" u="none" cap="none" strike="noStrike">
                <a:solidFill>
                  <a:srgbClr val="2D3958"/>
                </a:solidFill>
                <a:latin typeface="DM Sans Medium"/>
                <a:ea typeface="DM Sans Medium"/>
                <a:cs typeface="DM Sans Medium"/>
                <a:sym typeface="DM Sans Medium"/>
              </a:rPr>
              <a:t>The Founders Are Uniquely Positioned</a:t>
            </a:r>
            <a:endParaRPr b="0" i="0" sz="1100" u="none" cap="none" strike="noStrike">
              <a:solidFill>
                <a:srgbClr val="2D3958"/>
              </a:solidFill>
              <a:latin typeface="DM Sans Medium"/>
              <a:ea typeface="DM Sans Medium"/>
              <a:cs typeface="DM Sans Medium"/>
              <a:sym typeface="DM Sans Medium"/>
            </a:endParaRPr>
          </a:p>
        </p:txBody>
      </p:sp>
      <p:grpSp>
        <p:nvGrpSpPr>
          <p:cNvPr id="100" name="Google Shape;100;p4"/>
          <p:cNvGrpSpPr/>
          <p:nvPr/>
        </p:nvGrpSpPr>
        <p:grpSpPr>
          <a:xfrm>
            <a:off x="1094262" y="1527188"/>
            <a:ext cx="4532967" cy="4735640"/>
            <a:chOff x="1094262" y="1527188"/>
            <a:chExt cx="4532967" cy="4735640"/>
          </a:xfrm>
        </p:grpSpPr>
        <p:pic>
          <p:nvPicPr>
            <p:cNvPr id="101" name="Google Shape;101;p4"/>
            <p:cNvPicPr preferRelativeResize="0"/>
            <p:nvPr/>
          </p:nvPicPr>
          <p:blipFill rotWithShape="1">
            <a:blip r:embed="rId3">
              <a:alphaModFix/>
            </a:blip>
            <a:srcRect b="0" l="0" r="0" t="0"/>
            <a:stretch/>
          </p:blipFill>
          <p:spPr>
            <a:xfrm>
              <a:off x="2776667" y="1713370"/>
              <a:ext cx="975360" cy="365760"/>
            </a:xfrm>
            <a:prstGeom prst="rect">
              <a:avLst/>
            </a:prstGeom>
            <a:noFill/>
            <a:ln>
              <a:noFill/>
            </a:ln>
          </p:spPr>
        </p:pic>
        <p:pic>
          <p:nvPicPr>
            <p:cNvPr descr="Logo, company name&#10;&#10;Description automatically generated" id="102" name="Google Shape;102;p4"/>
            <p:cNvPicPr preferRelativeResize="0"/>
            <p:nvPr/>
          </p:nvPicPr>
          <p:blipFill rotWithShape="1">
            <a:blip r:embed="rId4">
              <a:alphaModFix/>
            </a:blip>
            <a:srcRect b="16547" l="0" r="0" t="14511"/>
            <a:stretch/>
          </p:blipFill>
          <p:spPr>
            <a:xfrm>
              <a:off x="2866439" y="2171234"/>
              <a:ext cx="795815" cy="548640"/>
            </a:xfrm>
            <a:prstGeom prst="rect">
              <a:avLst/>
            </a:prstGeom>
            <a:noFill/>
            <a:ln>
              <a:noFill/>
            </a:ln>
          </p:spPr>
        </p:pic>
        <p:pic>
          <p:nvPicPr>
            <p:cNvPr descr="Logo&#10;&#10;Description automatically generated" id="103" name="Google Shape;103;p4"/>
            <p:cNvPicPr preferRelativeResize="0"/>
            <p:nvPr/>
          </p:nvPicPr>
          <p:blipFill rotWithShape="1">
            <a:blip r:embed="rId5">
              <a:alphaModFix/>
            </a:blip>
            <a:srcRect b="0" l="0" r="56640" t="0"/>
            <a:stretch/>
          </p:blipFill>
          <p:spPr>
            <a:xfrm>
              <a:off x="4144591" y="1727225"/>
              <a:ext cx="1027926" cy="365760"/>
            </a:xfrm>
            <a:prstGeom prst="rect">
              <a:avLst/>
            </a:prstGeom>
            <a:noFill/>
            <a:ln>
              <a:noFill/>
            </a:ln>
          </p:spPr>
        </p:pic>
        <p:sp>
          <p:nvSpPr>
            <p:cNvPr id="104" name="Google Shape;104;p4"/>
            <p:cNvSpPr/>
            <p:nvPr/>
          </p:nvSpPr>
          <p:spPr>
            <a:xfrm>
              <a:off x="1314620" y="3012741"/>
              <a:ext cx="2515200" cy="499800"/>
            </a:xfrm>
            <a:prstGeom prst="rect">
              <a:avLst/>
            </a:prstGeom>
            <a:noFill/>
            <a:ln>
              <a:noFill/>
            </a:ln>
          </p:spPr>
          <p:txBody>
            <a:bodyPr anchorCtr="0" anchor="t" bIns="0" lIns="89250" spcFirstLastPara="1" rIns="89250" wrap="square" tIns="89250">
              <a:noAutofit/>
            </a:bodyPr>
            <a:lstStyle/>
            <a:p>
              <a:pPr indent="0" lvl="0" marL="0" marR="0" rtl="0" algn="l">
                <a:lnSpc>
                  <a:spcPct val="100000"/>
                </a:lnSpc>
                <a:spcBef>
                  <a:spcPts val="0"/>
                </a:spcBef>
                <a:spcAft>
                  <a:spcPts val="0"/>
                </a:spcAft>
                <a:buClr>
                  <a:srgbClr val="000000"/>
                </a:buClr>
                <a:buSzPts val="2108"/>
                <a:buFont typeface="Arial"/>
                <a:buNone/>
              </a:pPr>
              <a:r>
                <a:rPr b="0" i="0" lang="en-US" sz="2108" u="none" cap="none" strike="noStrike">
                  <a:solidFill>
                    <a:srgbClr val="2D3958"/>
                  </a:solidFill>
                  <a:latin typeface="DM Sans Medium"/>
                  <a:ea typeface="DM Sans Medium"/>
                  <a:cs typeface="DM Sans Medium"/>
                  <a:sym typeface="DM Sans Medium"/>
                </a:rPr>
                <a:t>Kate Koraia, </a:t>
              </a:r>
              <a:r>
                <a:rPr b="0" i="0" lang="en-US" sz="1265" u="none" cap="none" strike="noStrike">
                  <a:solidFill>
                    <a:srgbClr val="2D3958"/>
                  </a:solidFill>
                  <a:latin typeface="DM Sans Medium"/>
                  <a:ea typeface="DM Sans Medium"/>
                  <a:cs typeface="DM Sans Medium"/>
                  <a:sym typeface="DM Sans Medium"/>
                </a:rPr>
                <a:t>MBA</a:t>
              </a:r>
              <a:endParaRPr b="0" i="0" sz="1265" u="none" cap="none" strike="noStrike">
                <a:solidFill>
                  <a:srgbClr val="2D3958"/>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2108"/>
                <a:buFont typeface="Arial"/>
                <a:buNone/>
              </a:pPr>
              <a:r>
                <a:rPr b="0" i="0" lang="en-US" sz="1265" u="none" cap="none" strike="noStrike">
                  <a:solidFill>
                    <a:srgbClr val="2D3958"/>
                  </a:solidFill>
                  <a:latin typeface="DM Sans Medium"/>
                  <a:ea typeface="DM Sans Medium"/>
                  <a:cs typeface="DM Sans Medium"/>
                  <a:sym typeface="DM Sans Medium"/>
                </a:rPr>
                <a:t>CEO &amp; Co-founder</a:t>
              </a:r>
              <a:endParaRPr b="0" i="0" sz="1265" u="none" cap="none" strike="noStrike">
                <a:solidFill>
                  <a:srgbClr val="2D3958"/>
                </a:solidFill>
                <a:latin typeface="DM Sans Medium"/>
                <a:ea typeface="DM Sans Medium"/>
                <a:cs typeface="DM Sans Medium"/>
                <a:sym typeface="DM Sans Medium"/>
              </a:endParaRPr>
            </a:p>
          </p:txBody>
        </p:sp>
        <p:sp>
          <p:nvSpPr>
            <p:cNvPr id="105" name="Google Shape;105;p4"/>
            <p:cNvSpPr/>
            <p:nvPr/>
          </p:nvSpPr>
          <p:spPr>
            <a:xfrm>
              <a:off x="1314621" y="3690530"/>
              <a:ext cx="3875220" cy="656002"/>
            </a:xfrm>
            <a:prstGeom prst="rect">
              <a:avLst/>
            </a:prstGeom>
            <a:noFill/>
            <a:ln>
              <a:noFill/>
            </a:ln>
          </p:spPr>
          <p:txBody>
            <a:bodyPr anchorCtr="0" anchor="t" bIns="0" lIns="89250" spcFirstLastPara="1" rIns="89250" wrap="square" tIns="89250">
              <a:noAutofit/>
            </a:bodyPr>
            <a:lstStyle/>
            <a:p>
              <a:pPr indent="0" lvl="0" marL="0" marR="0" rtl="0" algn="l">
                <a:lnSpc>
                  <a:spcPct val="100000"/>
                </a:lnSpc>
                <a:spcBef>
                  <a:spcPts val="0"/>
                </a:spcBef>
                <a:spcAft>
                  <a:spcPts val="0"/>
                </a:spcAft>
                <a:buClr>
                  <a:srgbClr val="000000"/>
                </a:buClr>
                <a:buSzPts val="1500"/>
                <a:buFont typeface="Arial"/>
                <a:buNone/>
              </a:pPr>
              <a:r>
                <a:rPr b="0" i="0" lang="en-US" sz="1400" u="none" cap="none" strike="noStrike">
                  <a:solidFill>
                    <a:srgbClr val="546285"/>
                  </a:solidFill>
                  <a:latin typeface="DM Sans"/>
                  <a:ea typeface="DM Sans"/>
                  <a:cs typeface="DM Sans"/>
                  <a:sym typeface="DM Sans"/>
                </a:rPr>
                <a:t>Worked with 1000+ nonprofits worldwide for 15+ Years</a:t>
              </a:r>
              <a:endParaRPr b="0" i="0" sz="1400" u="none" cap="none" strike="noStrike">
                <a:solidFill>
                  <a:srgbClr val="546285"/>
                </a:solidFill>
                <a:latin typeface="DM Sans"/>
                <a:ea typeface="DM Sans"/>
                <a:cs typeface="DM Sans"/>
                <a:sym typeface="DM Sans"/>
              </a:endParaRPr>
            </a:p>
          </p:txBody>
        </p:sp>
        <p:sp>
          <p:nvSpPr>
            <p:cNvPr id="106" name="Google Shape;106;p4"/>
            <p:cNvSpPr/>
            <p:nvPr/>
          </p:nvSpPr>
          <p:spPr>
            <a:xfrm>
              <a:off x="1314809" y="4389120"/>
              <a:ext cx="4043063" cy="696176"/>
            </a:xfrm>
            <a:prstGeom prst="rect">
              <a:avLst/>
            </a:prstGeom>
            <a:noFill/>
            <a:ln>
              <a:noFill/>
            </a:ln>
          </p:spPr>
          <p:txBody>
            <a:bodyPr anchorCtr="0" anchor="t" bIns="0" lIns="89250" spcFirstLastPara="1" rIns="89250" wrap="square" tIns="892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546285"/>
                  </a:solidFill>
                  <a:latin typeface="DM Sans"/>
                  <a:ea typeface="DM Sans"/>
                  <a:cs typeface="DM Sans"/>
                  <a:sym typeface="DM Sans"/>
                </a:rPr>
                <a:t>Implemented 200+ ERP accounting systems and 300+ B2B ledger solutions</a:t>
              </a:r>
              <a:endParaRPr b="0" i="0" sz="1500" u="none" cap="none" strike="noStrike">
                <a:solidFill>
                  <a:srgbClr val="546285"/>
                </a:solidFill>
                <a:latin typeface="DM Sans"/>
                <a:ea typeface="DM Sans"/>
                <a:cs typeface="DM Sans"/>
                <a:sym typeface="DM Sans"/>
              </a:endParaRPr>
            </a:p>
          </p:txBody>
        </p:sp>
        <p:sp>
          <p:nvSpPr>
            <p:cNvPr id="107" name="Google Shape;107;p4"/>
            <p:cNvSpPr/>
            <p:nvPr/>
          </p:nvSpPr>
          <p:spPr>
            <a:xfrm>
              <a:off x="1291088" y="5294376"/>
              <a:ext cx="4336141" cy="968452"/>
            </a:xfrm>
            <a:prstGeom prst="rect">
              <a:avLst/>
            </a:prstGeom>
            <a:noFill/>
            <a:ln>
              <a:noFill/>
            </a:ln>
          </p:spPr>
          <p:txBody>
            <a:bodyPr anchorCtr="0" anchor="t" bIns="0" lIns="89250" spcFirstLastPara="1" rIns="89250" wrap="square" tIns="892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546285"/>
                  </a:solidFill>
                  <a:latin typeface="DM Sans"/>
                  <a:ea typeface="DM Sans"/>
                  <a:cs typeface="DM Sans"/>
                  <a:sym typeface="DM Sans"/>
                </a:rPr>
                <a:t>Developed and led KPI’s Sage Intact SaaS product line to a 350% YoY growth state</a:t>
              </a:r>
              <a:endParaRPr b="0" i="0" sz="1500" u="none" cap="none" strike="noStrike">
                <a:solidFill>
                  <a:srgbClr val="546285"/>
                </a:solidFill>
                <a:latin typeface="DM Sans"/>
                <a:ea typeface="DM Sans"/>
                <a:cs typeface="DM Sans"/>
                <a:sym typeface="DM Sans"/>
              </a:endParaRPr>
            </a:p>
          </p:txBody>
        </p:sp>
        <p:pic>
          <p:nvPicPr>
            <p:cNvPr descr="A person wearing glasses&#10;&#10;Description automatically generated with medium confidence" id="108" name="Google Shape;108;p4"/>
            <p:cNvPicPr preferRelativeResize="0"/>
            <p:nvPr/>
          </p:nvPicPr>
          <p:blipFill rotWithShape="1">
            <a:blip r:embed="rId6">
              <a:alphaModFix/>
            </a:blip>
            <a:srcRect b="0" l="6395" r="8594" t="5523"/>
            <a:stretch/>
          </p:blipFill>
          <p:spPr>
            <a:xfrm flipH="1">
              <a:off x="1094262" y="1527188"/>
              <a:ext cx="1176590" cy="1307592"/>
            </a:xfrm>
            <a:prstGeom prst="roundRect">
              <a:avLst>
                <a:gd fmla="val 16667" name="adj"/>
              </a:avLst>
            </a:prstGeom>
            <a:noFill/>
            <a:ln>
              <a:noFill/>
            </a:ln>
          </p:spPr>
        </p:pic>
        <p:pic>
          <p:nvPicPr>
            <p:cNvPr descr="Logo&#10;&#10;Description automatically generated" id="109" name="Google Shape;109;p4"/>
            <p:cNvPicPr preferRelativeResize="0"/>
            <p:nvPr/>
          </p:nvPicPr>
          <p:blipFill rotWithShape="1">
            <a:blip r:embed="rId7">
              <a:alphaModFix/>
            </a:blip>
            <a:srcRect b="0" l="0" r="0" t="0"/>
            <a:stretch/>
          </p:blipFill>
          <p:spPr>
            <a:xfrm>
              <a:off x="4285315" y="2199260"/>
              <a:ext cx="505164" cy="502920"/>
            </a:xfrm>
            <a:prstGeom prst="rect">
              <a:avLst/>
            </a:prstGeom>
            <a:noFill/>
            <a:ln>
              <a:noFill/>
            </a:ln>
          </p:spPr>
        </p:pic>
      </p:grpSp>
      <p:sp>
        <p:nvSpPr>
          <p:cNvPr id="110" name="Google Shape;1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1" name="Google Shape;111;p4"/>
          <p:cNvSpPr/>
          <p:nvPr/>
        </p:nvSpPr>
        <p:spPr>
          <a:xfrm>
            <a:off x="6588525" y="3019128"/>
            <a:ext cx="4509213" cy="3106162"/>
          </a:xfrm>
          <a:prstGeom prst="roundRect">
            <a:avLst>
              <a:gd fmla="val 16667" name="adj"/>
            </a:avLst>
          </a:prstGeom>
          <a:solidFill>
            <a:srgbClr val="F8FA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4"/>
          <p:cNvSpPr/>
          <p:nvPr/>
        </p:nvSpPr>
        <p:spPr>
          <a:xfrm>
            <a:off x="8031892" y="1513489"/>
            <a:ext cx="3065846" cy="1307699"/>
          </a:xfrm>
          <a:prstGeom prst="roundRect">
            <a:avLst>
              <a:gd fmla="val 16667" name="adj"/>
            </a:avLst>
          </a:prstGeom>
          <a:solidFill>
            <a:srgbClr val="F8FA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 name="Google Shape;113;p4"/>
          <p:cNvGrpSpPr/>
          <p:nvPr/>
        </p:nvGrpSpPr>
        <p:grpSpPr>
          <a:xfrm>
            <a:off x="6588525" y="1513596"/>
            <a:ext cx="4679138" cy="4339016"/>
            <a:chOff x="6588525" y="1513596"/>
            <a:chExt cx="4679138" cy="4339016"/>
          </a:xfrm>
        </p:grpSpPr>
        <p:pic>
          <p:nvPicPr>
            <p:cNvPr id="114" name="Google Shape;114;p4"/>
            <p:cNvPicPr preferRelativeResize="0"/>
            <p:nvPr/>
          </p:nvPicPr>
          <p:blipFill rotWithShape="1">
            <a:blip r:embed="rId8">
              <a:alphaModFix/>
            </a:blip>
            <a:srcRect b="0" l="0" r="0" t="0"/>
            <a:stretch/>
          </p:blipFill>
          <p:spPr>
            <a:xfrm>
              <a:off x="8280498" y="1731832"/>
              <a:ext cx="831273" cy="365760"/>
            </a:xfrm>
            <a:prstGeom prst="rect">
              <a:avLst/>
            </a:prstGeom>
            <a:noFill/>
            <a:ln>
              <a:noFill/>
            </a:ln>
          </p:spPr>
        </p:pic>
        <p:pic>
          <p:nvPicPr>
            <p:cNvPr descr="Shape&#10;&#10;Description automatically generated with medium confidence" id="115" name="Google Shape;115;p4"/>
            <p:cNvPicPr preferRelativeResize="0"/>
            <p:nvPr/>
          </p:nvPicPr>
          <p:blipFill rotWithShape="1">
            <a:blip r:embed="rId9">
              <a:alphaModFix/>
            </a:blip>
            <a:srcRect b="0" l="0" r="0" t="0"/>
            <a:stretch/>
          </p:blipFill>
          <p:spPr>
            <a:xfrm>
              <a:off x="9526479" y="1688518"/>
              <a:ext cx="1463040" cy="365760"/>
            </a:xfrm>
            <a:prstGeom prst="rect">
              <a:avLst/>
            </a:prstGeom>
            <a:noFill/>
            <a:ln>
              <a:noFill/>
            </a:ln>
          </p:spPr>
        </p:pic>
        <p:pic>
          <p:nvPicPr>
            <p:cNvPr descr="Shape&#10;&#10;Description automatically generated with low confidence" id="116" name="Google Shape;116;p4"/>
            <p:cNvPicPr preferRelativeResize="0"/>
            <p:nvPr/>
          </p:nvPicPr>
          <p:blipFill rotWithShape="1">
            <a:blip r:embed="rId10">
              <a:alphaModFix/>
            </a:blip>
            <a:srcRect b="37117" l="0" r="0" t="33972"/>
            <a:stretch/>
          </p:blipFill>
          <p:spPr>
            <a:xfrm>
              <a:off x="9625362" y="2186492"/>
              <a:ext cx="1265275" cy="365760"/>
            </a:xfrm>
            <a:prstGeom prst="rect">
              <a:avLst/>
            </a:prstGeom>
            <a:noFill/>
            <a:ln>
              <a:noFill/>
            </a:ln>
          </p:spPr>
        </p:pic>
        <p:pic>
          <p:nvPicPr>
            <p:cNvPr descr="Logo, company name&#10;&#10;Description automatically generated" id="117" name="Google Shape;117;p4"/>
            <p:cNvPicPr preferRelativeResize="0"/>
            <p:nvPr/>
          </p:nvPicPr>
          <p:blipFill rotWithShape="1">
            <a:blip r:embed="rId11">
              <a:alphaModFix/>
            </a:blip>
            <a:srcRect b="39258" l="9672" r="0" t="33006"/>
            <a:stretch/>
          </p:blipFill>
          <p:spPr>
            <a:xfrm>
              <a:off x="8246736" y="2232212"/>
              <a:ext cx="1326668" cy="320040"/>
            </a:xfrm>
            <a:prstGeom prst="rect">
              <a:avLst/>
            </a:prstGeom>
            <a:noFill/>
            <a:ln>
              <a:noFill/>
            </a:ln>
          </p:spPr>
        </p:pic>
        <p:sp>
          <p:nvSpPr>
            <p:cNvPr id="118" name="Google Shape;118;p4"/>
            <p:cNvSpPr/>
            <p:nvPr/>
          </p:nvSpPr>
          <p:spPr>
            <a:xfrm>
              <a:off x="6830063" y="3024566"/>
              <a:ext cx="4437600" cy="499800"/>
            </a:xfrm>
            <a:prstGeom prst="rect">
              <a:avLst/>
            </a:prstGeom>
            <a:noFill/>
            <a:ln>
              <a:noFill/>
            </a:ln>
          </p:spPr>
          <p:txBody>
            <a:bodyPr anchorCtr="0" anchor="t" bIns="0" lIns="89250" spcFirstLastPara="1" rIns="89250" wrap="square" tIns="89250">
              <a:noAutofit/>
            </a:bodyPr>
            <a:lstStyle/>
            <a:p>
              <a:pPr indent="0" lvl="0" marL="0" marR="0" rtl="0" algn="l">
                <a:lnSpc>
                  <a:spcPct val="100000"/>
                </a:lnSpc>
                <a:spcBef>
                  <a:spcPts val="0"/>
                </a:spcBef>
                <a:spcAft>
                  <a:spcPts val="0"/>
                </a:spcAft>
                <a:buClr>
                  <a:srgbClr val="000000"/>
                </a:buClr>
                <a:buSzPts val="2108"/>
                <a:buFont typeface="Arial"/>
                <a:buNone/>
              </a:pPr>
              <a:r>
                <a:rPr b="0" i="0" lang="en-US" sz="2108" u="none" cap="none" strike="noStrike">
                  <a:solidFill>
                    <a:srgbClr val="2D3958"/>
                  </a:solidFill>
                  <a:latin typeface="DM Sans Medium"/>
                  <a:ea typeface="DM Sans Medium"/>
                  <a:cs typeface="DM Sans Medium"/>
                  <a:sym typeface="DM Sans Medium"/>
                </a:rPr>
                <a:t>Lev Selector, </a:t>
              </a:r>
              <a:r>
                <a:rPr b="0" i="0" lang="en-US" sz="1265" u="none" cap="none" strike="noStrike">
                  <a:solidFill>
                    <a:srgbClr val="2D3958"/>
                  </a:solidFill>
                  <a:latin typeface="DM Sans Medium"/>
                  <a:ea typeface="DM Sans Medium"/>
                  <a:cs typeface="DM Sans Medium"/>
                  <a:sym typeface="DM Sans Medium"/>
                </a:rPr>
                <a:t>Ph.D.</a:t>
              </a:r>
              <a:endParaRPr b="0" i="0" sz="1265" u="none" cap="none" strike="noStrike">
                <a:solidFill>
                  <a:srgbClr val="2D3958"/>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2108"/>
                <a:buFont typeface="Arial"/>
                <a:buNone/>
              </a:pPr>
              <a:r>
                <a:rPr b="0" i="0" lang="en-US" sz="1265" u="none" cap="none" strike="noStrike">
                  <a:solidFill>
                    <a:srgbClr val="2D3958"/>
                  </a:solidFill>
                  <a:latin typeface="DM Sans Medium"/>
                  <a:ea typeface="DM Sans Medium"/>
                  <a:cs typeface="DM Sans Medium"/>
                  <a:sym typeface="DM Sans Medium"/>
                </a:rPr>
                <a:t>CTO &amp; Co-founder </a:t>
              </a:r>
              <a:endParaRPr b="0" i="0" sz="1312" u="none" cap="none" strike="noStrike">
                <a:solidFill>
                  <a:srgbClr val="2D3958"/>
                </a:solidFill>
                <a:latin typeface="DM Sans Medium"/>
                <a:ea typeface="DM Sans Medium"/>
                <a:cs typeface="DM Sans Medium"/>
                <a:sym typeface="DM Sans Medium"/>
              </a:endParaRPr>
            </a:p>
          </p:txBody>
        </p:sp>
        <p:sp>
          <p:nvSpPr>
            <p:cNvPr id="119" name="Google Shape;119;p4"/>
            <p:cNvSpPr/>
            <p:nvPr/>
          </p:nvSpPr>
          <p:spPr>
            <a:xfrm>
              <a:off x="6858000" y="3644037"/>
              <a:ext cx="3537022" cy="794354"/>
            </a:xfrm>
            <a:prstGeom prst="rect">
              <a:avLst/>
            </a:prstGeom>
            <a:noFill/>
            <a:ln>
              <a:noFill/>
            </a:ln>
          </p:spPr>
          <p:txBody>
            <a:bodyPr anchorCtr="0" anchor="t" bIns="0" lIns="89250" spcFirstLastPara="1" rIns="89250" wrap="square" tIns="892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546285"/>
                  </a:solidFill>
                  <a:latin typeface="DM Sans"/>
                  <a:ea typeface="DM Sans"/>
                  <a:cs typeface="DM Sans"/>
                  <a:sym typeface="DM Sans"/>
                </a:rPr>
                <a:t>40 years experience in data science and database management</a:t>
              </a:r>
              <a:endParaRPr b="0" i="0" sz="1500" u="none" cap="none" strike="noStrike">
                <a:solidFill>
                  <a:srgbClr val="546285"/>
                </a:solidFill>
                <a:latin typeface="DM Sans"/>
                <a:ea typeface="DM Sans"/>
                <a:cs typeface="DM Sans"/>
                <a:sym typeface="DM Sans"/>
              </a:endParaRPr>
            </a:p>
          </p:txBody>
        </p:sp>
        <p:sp>
          <p:nvSpPr>
            <p:cNvPr id="120" name="Google Shape;120;p4"/>
            <p:cNvSpPr txBox="1"/>
            <p:nvPr/>
          </p:nvSpPr>
          <p:spPr>
            <a:xfrm>
              <a:off x="6858000" y="4388963"/>
              <a:ext cx="4381650" cy="7847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500"/>
                <a:buFont typeface="DM Sans"/>
                <a:buNone/>
              </a:pPr>
              <a:r>
                <a:rPr b="0" i="0" lang="en-US" sz="1500" u="none" cap="none" strike="noStrike">
                  <a:solidFill>
                    <a:srgbClr val="546285"/>
                  </a:solidFill>
                  <a:latin typeface="DM Sans"/>
                  <a:ea typeface="DM Sans"/>
                  <a:cs typeface="DM Sans"/>
                  <a:sym typeface="DM Sans"/>
                </a:rPr>
                <a:t>Built accounting billing system at AppNexus handling Billions of transactions for 2000 business clients and &gt; $100M per month </a:t>
              </a:r>
              <a:endParaRPr b="0" i="0" sz="1800" u="none" cap="none" strike="noStrike">
                <a:solidFill>
                  <a:srgbClr val="546285"/>
                </a:solidFill>
                <a:latin typeface="DM Sans"/>
                <a:ea typeface="DM Sans"/>
                <a:cs typeface="DM Sans"/>
                <a:sym typeface="DM Sans"/>
              </a:endParaRPr>
            </a:p>
          </p:txBody>
        </p:sp>
        <p:sp>
          <p:nvSpPr>
            <p:cNvPr id="121" name="Google Shape;121;p4"/>
            <p:cNvSpPr txBox="1"/>
            <p:nvPr/>
          </p:nvSpPr>
          <p:spPr>
            <a:xfrm>
              <a:off x="6858000" y="5298655"/>
              <a:ext cx="3923360" cy="5539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546285"/>
                  </a:solidFill>
                  <a:latin typeface="DM Sans"/>
                  <a:ea typeface="DM Sans"/>
                  <a:cs typeface="DM Sans"/>
                  <a:sym typeface="DM Sans"/>
                </a:rPr>
                <a:t>Proven track record of leading data science teams of 20+ people</a:t>
              </a:r>
              <a:endParaRPr b="0" i="0" sz="1500" u="none" cap="none" strike="noStrike">
                <a:solidFill>
                  <a:srgbClr val="546285"/>
                </a:solidFill>
                <a:latin typeface="DM Sans"/>
                <a:ea typeface="DM Sans"/>
                <a:cs typeface="DM Sans"/>
                <a:sym typeface="DM Sans"/>
              </a:endParaRPr>
            </a:p>
          </p:txBody>
        </p:sp>
        <p:pic>
          <p:nvPicPr>
            <p:cNvPr descr="A person in a blue shirt&#10;&#10;Description automatically generated with medium confidence" id="122" name="Google Shape;122;p4"/>
            <p:cNvPicPr preferRelativeResize="0"/>
            <p:nvPr/>
          </p:nvPicPr>
          <p:blipFill rotWithShape="1">
            <a:blip r:embed="rId12">
              <a:alphaModFix/>
            </a:blip>
            <a:srcRect b="0" l="7259" r="7104" t="4830"/>
            <a:stretch/>
          </p:blipFill>
          <p:spPr>
            <a:xfrm flipH="1">
              <a:off x="6588525" y="1513596"/>
              <a:ext cx="1176591" cy="1307592"/>
            </a:xfrm>
            <a:prstGeom prst="roundRect">
              <a:avLst>
                <a:gd fmla="val 16667" name="adj"/>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aef2401454_0_7"/>
          <p:cNvSpPr txBox="1"/>
          <p:nvPr/>
        </p:nvSpPr>
        <p:spPr>
          <a:xfrm>
            <a:off x="1715294" y="609354"/>
            <a:ext cx="8761500" cy="70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Vision</a:t>
            </a:r>
            <a:endParaRPr b="0" i="0" sz="1400" u="none" cap="none" strike="noStrike">
              <a:solidFill>
                <a:srgbClr val="2D3958"/>
              </a:solidFill>
              <a:latin typeface="DM Sans Medium"/>
              <a:ea typeface="DM Sans Medium"/>
              <a:cs typeface="DM Sans Medium"/>
              <a:sym typeface="DM Sans Medium"/>
            </a:endParaRPr>
          </a:p>
        </p:txBody>
      </p:sp>
      <p:sp>
        <p:nvSpPr>
          <p:cNvPr id="662" name="Google Shape;662;g1aef2401454_0_7"/>
          <p:cNvSpPr txBox="1"/>
          <p:nvPr/>
        </p:nvSpPr>
        <p:spPr>
          <a:xfrm>
            <a:off x="742200" y="1733725"/>
            <a:ext cx="6623700" cy="2321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US" sz="2800" u="none" cap="none" strike="noStrike">
                <a:solidFill>
                  <a:srgbClr val="2D3958"/>
                </a:solidFill>
                <a:latin typeface="DM Sans"/>
                <a:ea typeface="DM Sans"/>
                <a:cs typeface="DM Sans"/>
                <a:sym typeface="DM Sans"/>
              </a:rPr>
              <a:t>Our vision is to empower every business by embracing emerging technologies, such as the blockchain ledger, to provide an increased positive economic and social value to the world.</a:t>
            </a:r>
            <a:endParaRPr b="0" i="0" sz="2800" u="none" cap="none" strike="noStrike">
              <a:solidFill>
                <a:srgbClr val="2D3958"/>
              </a:solidFill>
              <a:latin typeface="DM Sans"/>
              <a:ea typeface="DM Sans"/>
              <a:cs typeface="DM Sans"/>
              <a:sym typeface="DM Sans"/>
            </a:endParaRPr>
          </a:p>
        </p:txBody>
      </p:sp>
      <p:sp>
        <p:nvSpPr>
          <p:cNvPr id="663" name="Google Shape;663;g1aef2401454_0_7"/>
          <p:cNvSpPr txBox="1"/>
          <p:nvPr/>
        </p:nvSpPr>
        <p:spPr>
          <a:xfrm>
            <a:off x="3048000" y="3278160"/>
            <a:ext cx="609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664" name="Google Shape;664;g1aef2401454_0_7"/>
          <p:cNvPicPr preferRelativeResize="0"/>
          <p:nvPr/>
        </p:nvPicPr>
        <p:blipFill rotWithShape="1">
          <a:blip r:embed="rId3">
            <a:alphaModFix/>
          </a:blip>
          <a:srcRect b="0" l="0" r="0" t="0"/>
          <a:stretch/>
        </p:blipFill>
        <p:spPr>
          <a:xfrm>
            <a:off x="7752513" y="2462675"/>
            <a:ext cx="3237469" cy="291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6"/>
          <p:cNvSpPr txBox="1"/>
          <p:nvPr/>
        </p:nvSpPr>
        <p:spPr>
          <a:xfrm>
            <a:off x="1715294" y="609354"/>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Mission Statement</a:t>
            </a:r>
            <a:endParaRPr b="0" i="0" sz="1400" u="none" cap="none" strike="noStrike">
              <a:solidFill>
                <a:srgbClr val="2D3958"/>
              </a:solidFill>
              <a:latin typeface="DM Sans Medium"/>
              <a:ea typeface="DM Sans Medium"/>
              <a:cs typeface="DM Sans Medium"/>
              <a:sym typeface="DM Sans Medium"/>
            </a:endParaRPr>
          </a:p>
        </p:txBody>
      </p:sp>
      <p:sp>
        <p:nvSpPr>
          <p:cNvPr id="670" name="Google Shape;670;p46"/>
          <p:cNvSpPr txBox="1"/>
          <p:nvPr/>
        </p:nvSpPr>
        <p:spPr>
          <a:xfrm>
            <a:off x="1854300" y="2128875"/>
            <a:ext cx="8622300" cy="14229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US" sz="2700" u="none" cap="none" strike="noStrike">
                <a:solidFill>
                  <a:srgbClr val="2D3958"/>
                </a:solidFill>
                <a:latin typeface="DM Sans"/>
                <a:ea typeface="DM Sans"/>
                <a:cs typeface="DM Sans"/>
                <a:sym typeface="DM Sans"/>
              </a:rPr>
              <a:t>Our mission is to create a transparent blockchain and crypto-accessible ecosystem where nonprofits, donors, fundraiser professionals, and accountants will have one single source of truth to share.</a:t>
            </a:r>
            <a:endParaRPr b="0" i="0" sz="10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t/>
            </a:r>
            <a:endParaRPr b="0" i="0" sz="1150" u="none" cap="none" strike="noStrike">
              <a:solidFill>
                <a:srgbClr val="3C4043"/>
              </a:solidFill>
              <a:highlight>
                <a:srgbClr val="F8F9FA"/>
              </a:highlight>
              <a:latin typeface="Roboto"/>
              <a:ea typeface="Roboto"/>
              <a:cs typeface="Roboto"/>
              <a:sym typeface="Roboto"/>
            </a:endParaRPr>
          </a:p>
          <a:p>
            <a:pPr indent="0" lvl="0" marL="0" marR="0" rtl="0" algn="ctr">
              <a:lnSpc>
                <a:spcPct val="100000"/>
              </a:lnSpc>
              <a:spcBef>
                <a:spcPts val="0"/>
              </a:spcBef>
              <a:spcAft>
                <a:spcPts val="0"/>
              </a:spcAft>
              <a:buClr>
                <a:srgbClr val="2D3958"/>
              </a:buClr>
              <a:buSzPts val="2800"/>
              <a:buFont typeface="DM Sans Medium"/>
              <a:buNone/>
            </a:pPr>
            <a:r>
              <a:t/>
            </a:r>
            <a:endParaRPr b="0" i="0" sz="2800" u="none" cap="none" strike="noStrike">
              <a:solidFill>
                <a:srgbClr val="2D3958"/>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7"/>
          <p:cNvSpPr txBox="1"/>
          <p:nvPr/>
        </p:nvSpPr>
        <p:spPr>
          <a:xfrm>
            <a:off x="1715293" y="603299"/>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Core Values</a:t>
            </a:r>
            <a:endParaRPr b="0" i="0" sz="1400" u="none" cap="none" strike="noStrike">
              <a:solidFill>
                <a:srgbClr val="2D3958"/>
              </a:solidFill>
              <a:latin typeface="DM Sans Medium"/>
              <a:ea typeface="DM Sans Medium"/>
              <a:cs typeface="DM Sans Medium"/>
              <a:sym typeface="DM Sans Medium"/>
            </a:endParaRPr>
          </a:p>
        </p:txBody>
      </p:sp>
      <p:grpSp>
        <p:nvGrpSpPr>
          <p:cNvPr id="676" name="Google Shape;676;p47"/>
          <p:cNvGrpSpPr/>
          <p:nvPr/>
        </p:nvGrpSpPr>
        <p:grpSpPr>
          <a:xfrm>
            <a:off x="2504152" y="1733424"/>
            <a:ext cx="7183696" cy="4476609"/>
            <a:chOff x="2625266" y="1733424"/>
            <a:chExt cx="7183696" cy="4476609"/>
          </a:xfrm>
        </p:grpSpPr>
        <p:grpSp>
          <p:nvGrpSpPr>
            <p:cNvPr id="677" name="Google Shape;677;p47"/>
            <p:cNvGrpSpPr/>
            <p:nvPr/>
          </p:nvGrpSpPr>
          <p:grpSpPr>
            <a:xfrm>
              <a:off x="2625266" y="1733424"/>
              <a:ext cx="2103120" cy="2103120"/>
              <a:chOff x="4369287" y="2793159"/>
              <a:chExt cx="2103120" cy="2103120"/>
            </a:xfrm>
          </p:grpSpPr>
          <p:sp>
            <p:nvSpPr>
              <p:cNvPr id="678" name="Google Shape;678;p47"/>
              <p:cNvSpPr/>
              <p:nvPr/>
            </p:nvSpPr>
            <p:spPr>
              <a:xfrm>
                <a:off x="4369287" y="2793159"/>
                <a:ext cx="2103120" cy="210312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79" name="Google Shape;679;p47"/>
              <p:cNvGrpSpPr/>
              <p:nvPr/>
            </p:nvGrpSpPr>
            <p:grpSpPr>
              <a:xfrm>
                <a:off x="4665747" y="3266615"/>
                <a:ext cx="1510200" cy="1156209"/>
                <a:chOff x="2721890" y="2885053"/>
                <a:chExt cx="1510200" cy="1156209"/>
              </a:xfrm>
            </p:grpSpPr>
            <p:pic>
              <p:nvPicPr>
                <p:cNvPr descr="Iceberg with solid fill" id="680" name="Google Shape;680;p47"/>
                <p:cNvPicPr preferRelativeResize="0"/>
                <p:nvPr/>
              </p:nvPicPr>
              <p:blipFill rotWithShape="1">
                <a:blip r:embed="rId3">
                  <a:alphaModFix/>
                </a:blip>
                <a:srcRect b="0" l="0" r="0" t="0"/>
                <a:stretch/>
              </p:blipFill>
              <p:spPr>
                <a:xfrm>
                  <a:off x="3111230" y="2885053"/>
                  <a:ext cx="731520" cy="731520"/>
                </a:xfrm>
                <a:prstGeom prst="rect">
                  <a:avLst/>
                </a:prstGeom>
                <a:noFill/>
                <a:ln>
                  <a:noFill/>
                </a:ln>
              </p:spPr>
            </p:pic>
            <p:sp>
              <p:nvSpPr>
                <p:cNvPr id="681" name="Google Shape;681;p47"/>
                <p:cNvSpPr txBox="1"/>
                <p:nvPr/>
              </p:nvSpPr>
              <p:spPr>
                <a:xfrm>
                  <a:off x="2721890" y="3733526"/>
                  <a:ext cx="151020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Teamwork</a:t>
                  </a:r>
                  <a:endParaRPr b="0" i="0" sz="1400" u="none" cap="none" strike="noStrike">
                    <a:solidFill>
                      <a:srgbClr val="546285"/>
                    </a:solidFill>
                    <a:latin typeface="DM Sans"/>
                    <a:ea typeface="DM Sans"/>
                    <a:cs typeface="DM Sans"/>
                    <a:sym typeface="DM Sans"/>
                  </a:endParaRPr>
                </a:p>
              </p:txBody>
            </p:sp>
          </p:grpSp>
        </p:grpSp>
        <p:grpSp>
          <p:nvGrpSpPr>
            <p:cNvPr id="682" name="Google Shape;682;p47"/>
            <p:cNvGrpSpPr/>
            <p:nvPr/>
          </p:nvGrpSpPr>
          <p:grpSpPr>
            <a:xfrm>
              <a:off x="7705842" y="1733424"/>
              <a:ext cx="2103120" cy="2103120"/>
              <a:chOff x="4369287" y="2793159"/>
              <a:chExt cx="2103120" cy="2103120"/>
            </a:xfrm>
          </p:grpSpPr>
          <p:sp>
            <p:nvSpPr>
              <p:cNvPr id="683" name="Google Shape;683;p47"/>
              <p:cNvSpPr/>
              <p:nvPr/>
            </p:nvSpPr>
            <p:spPr>
              <a:xfrm>
                <a:off x="4369287" y="2793159"/>
                <a:ext cx="2103120" cy="210312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4" name="Google Shape;684;p47"/>
              <p:cNvGrpSpPr/>
              <p:nvPr/>
            </p:nvGrpSpPr>
            <p:grpSpPr>
              <a:xfrm>
                <a:off x="4665747" y="3266615"/>
                <a:ext cx="1510200" cy="1156209"/>
                <a:chOff x="2721890" y="2885053"/>
                <a:chExt cx="1510200" cy="1156209"/>
              </a:xfrm>
            </p:grpSpPr>
            <p:pic>
              <p:nvPicPr>
                <p:cNvPr descr="Fire with solid fill" id="685" name="Google Shape;685;p47"/>
                <p:cNvPicPr preferRelativeResize="0"/>
                <p:nvPr/>
              </p:nvPicPr>
              <p:blipFill rotWithShape="1">
                <a:blip r:embed="rId4">
                  <a:alphaModFix/>
                </a:blip>
                <a:srcRect b="0" l="0" r="0" t="0"/>
                <a:stretch/>
              </p:blipFill>
              <p:spPr>
                <a:xfrm>
                  <a:off x="3111230" y="2885053"/>
                  <a:ext cx="731520" cy="731520"/>
                </a:xfrm>
                <a:prstGeom prst="rect">
                  <a:avLst/>
                </a:prstGeom>
                <a:noFill/>
                <a:ln>
                  <a:noFill/>
                </a:ln>
              </p:spPr>
            </p:pic>
            <p:sp>
              <p:nvSpPr>
                <p:cNvPr id="686" name="Google Shape;686;p47"/>
                <p:cNvSpPr txBox="1"/>
                <p:nvPr/>
              </p:nvSpPr>
              <p:spPr>
                <a:xfrm>
                  <a:off x="2721890" y="3733526"/>
                  <a:ext cx="151020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Boldness</a:t>
                  </a:r>
                  <a:endParaRPr b="0" i="0" sz="1400" u="none" cap="none" strike="noStrike">
                    <a:solidFill>
                      <a:srgbClr val="546285"/>
                    </a:solidFill>
                    <a:latin typeface="DM Sans"/>
                    <a:ea typeface="DM Sans"/>
                    <a:cs typeface="DM Sans"/>
                    <a:sym typeface="DM Sans"/>
                  </a:endParaRPr>
                </a:p>
              </p:txBody>
            </p:sp>
          </p:grpSp>
        </p:grpSp>
        <p:grpSp>
          <p:nvGrpSpPr>
            <p:cNvPr id="687" name="Google Shape;687;p47"/>
            <p:cNvGrpSpPr/>
            <p:nvPr/>
          </p:nvGrpSpPr>
          <p:grpSpPr>
            <a:xfrm>
              <a:off x="5165554" y="1733424"/>
              <a:ext cx="2103120" cy="2103120"/>
              <a:chOff x="4369287" y="2793159"/>
              <a:chExt cx="2103120" cy="2103120"/>
            </a:xfrm>
          </p:grpSpPr>
          <p:sp>
            <p:nvSpPr>
              <p:cNvPr id="688" name="Google Shape;688;p47"/>
              <p:cNvSpPr/>
              <p:nvPr/>
            </p:nvSpPr>
            <p:spPr>
              <a:xfrm>
                <a:off x="4369287" y="2793159"/>
                <a:ext cx="2103120" cy="210312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9" name="Google Shape;689;p47"/>
              <p:cNvGrpSpPr/>
              <p:nvPr/>
            </p:nvGrpSpPr>
            <p:grpSpPr>
              <a:xfrm>
                <a:off x="4665747" y="3266615"/>
                <a:ext cx="1510200" cy="1156209"/>
                <a:chOff x="2721890" y="2885053"/>
                <a:chExt cx="1510200" cy="1156209"/>
              </a:xfrm>
            </p:grpSpPr>
            <p:pic>
              <p:nvPicPr>
                <p:cNvPr descr="Eye with solid fill" id="690" name="Google Shape;690;p47"/>
                <p:cNvPicPr preferRelativeResize="0"/>
                <p:nvPr/>
              </p:nvPicPr>
              <p:blipFill rotWithShape="1">
                <a:blip r:embed="rId5">
                  <a:alphaModFix/>
                </a:blip>
                <a:srcRect b="0" l="0" r="0" t="0"/>
                <a:stretch/>
              </p:blipFill>
              <p:spPr>
                <a:xfrm>
                  <a:off x="3111230" y="2885053"/>
                  <a:ext cx="731520" cy="731520"/>
                </a:xfrm>
                <a:prstGeom prst="rect">
                  <a:avLst/>
                </a:prstGeom>
                <a:noFill/>
                <a:ln>
                  <a:noFill/>
                </a:ln>
              </p:spPr>
            </p:pic>
            <p:sp>
              <p:nvSpPr>
                <p:cNvPr id="691" name="Google Shape;691;p47"/>
                <p:cNvSpPr txBox="1"/>
                <p:nvPr/>
              </p:nvSpPr>
              <p:spPr>
                <a:xfrm>
                  <a:off x="2721890" y="3733526"/>
                  <a:ext cx="151020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Ambition</a:t>
                  </a:r>
                  <a:endParaRPr b="0" i="0" sz="1400" u="none" cap="none" strike="noStrike">
                    <a:solidFill>
                      <a:srgbClr val="546285"/>
                    </a:solidFill>
                    <a:latin typeface="DM Sans"/>
                    <a:ea typeface="DM Sans"/>
                    <a:cs typeface="DM Sans"/>
                    <a:sym typeface="DM Sans"/>
                  </a:endParaRPr>
                </a:p>
              </p:txBody>
            </p:sp>
          </p:grpSp>
        </p:grpSp>
        <p:grpSp>
          <p:nvGrpSpPr>
            <p:cNvPr id="692" name="Google Shape;692;p47"/>
            <p:cNvGrpSpPr/>
            <p:nvPr/>
          </p:nvGrpSpPr>
          <p:grpSpPr>
            <a:xfrm>
              <a:off x="2625266" y="4106913"/>
              <a:ext cx="2103120" cy="2103120"/>
              <a:chOff x="4369287" y="2793159"/>
              <a:chExt cx="2103120" cy="2103120"/>
            </a:xfrm>
          </p:grpSpPr>
          <p:sp>
            <p:nvSpPr>
              <p:cNvPr id="693" name="Google Shape;693;p47"/>
              <p:cNvSpPr/>
              <p:nvPr/>
            </p:nvSpPr>
            <p:spPr>
              <a:xfrm>
                <a:off x="4369287" y="2793159"/>
                <a:ext cx="2103120" cy="210312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4" name="Google Shape;694;p47"/>
              <p:cNvGrpSpPr/>
              <p:nvPr/>
            </p:nvGrpSpPr>
            <p:grpSpPr>
              <a:xfrm>
                <a:off x="4665747" y="3266615"/>
                <a:ext cx="1510200" cy="1156209"/>
                <a:chOff x="2721890" y="2885053"/>
                <a:chExt cx="1510200" cy="1156209"/>
              </a:xfrm>
            </p:grpSpPr>
            <p:pic>
              <p:nvPicPr>
                <p:cNvPr descr="Diploma roll with solid fill" id="695" name="Google Shape;695;p47"/>
                <p:cNvPicPr preferRelativeResize="0"/>
                <p:nvPr/>
              </p:nvPicPr>
              <p:blipFill rotWithShape="1">
                <a:blip r:embed="rId6">
                  <a:alphaModFix/>
                </a:blip>
                <a:srcRect b="0" l="0" r="0" t="0"/>
                <a:stretch/>
              </p:blipFill>
              <p:spPr>
                <a:xfrm>
                  <a:off x="3111230" y="2885053"/>
                  <a:ext cx="731520" cy="731520"/>
                </a:xfrm>
                <a:prstGeom prst="rect">
                  <a:avLst/>
                </a:prstGeom>
                <a:noFill/>
                <a:ln>
                  <a:noFill/>
                </a:ln>
              </p:spPr>
            </p:pic>
            <p:sp>
              <p:nvSpPr>
                <p:cNvPr id="696" name="Google Shape;696;p47"/>
                <p:cNvSpPr txBox="1"/>
                <p:nvPr/>
              </p:nvSpPr>
              <p:spPr>
                <a:xfrm>
                  <a:off x="2721890" y="3733526"/>
                  <a:ext cx="151020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Honesty</a:t>
                  </a:r>
                  <a:endParaRPr b="0" i="0" sz="1400" u="none" cap="none" strike="noStrike">
                    <a:solidFill>
                      <a:srgbClr val="546285"/>
                    </a:solidFill>
                    <a:latin typeface="DM Sans"/>
                    <a:ea typeface="DM Sans"/>
                    <a:cs typeface="DM Sans"/>
                    <a:sym typeface="DM Sans"/>
                  </a:endParaRPr>
                </a:p>
              </p:txBody>
            </p:sp>
          </p:grpSp>
        </p:grpSp>
        <p:grpSp>
          <p:nvGrpSpPr>
            <p:cNvPr id="697" name="Google Shape;697;p47"/>
            <p:cNvGrpSpPr/>
            <p:nvPr/>
          </p:nvGrpSpPr>
          <p:grpSpPr>
            <a:xfrm>
              <a:off x="7705842" y="4106913"/>
              <a:ext cx="2103120" cy="2103120"/>
              <a:chOff x="4369287" y="2793159"/>
              <a:chExt cx="2103120" cy="2103120"/>
            </a:xfrm>
          </p:grpSpPr>
          <p:sp>
            <p:nvSpPr>
              <p:cNvPr id="698" name="Google Shape;698;p47"/>
              <p:cNvSpPr/>
              <p:nvPr/>
            </p:nvSpPr>
            <p:spPr>
              <a:xfrm>
                <a:off x="4369287" y="2793159"/>
                <a:ext cx="2103120" cy="210312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99" name="Google Shape;699;p47"/>
              <p:cNvGrpSpPr/>
              <p:nvPr/>
            </p:nvGrpSpPr>
            <p:grpSpPr>
              <a:xfrm>
                <a:off x="4665747" y="3266615"/>
                <a:ext cx="1510200" cy="1156209"/>
                <a:chOff x="2721890" y="2885053"/>
                <a:chExt cx="1510200" cy="1156209"/>
              </a:xfrm>
            </p:grpSpPr>
            <p:pic>
              <p:nvPicPr>
                <p:cNvPr descr="Winking face outline with solid fill" id="700" name="Google Shape;700;p47"/>
                <p:cNvPicPr preferRelativeResize="0"/>
                <p:nvPr/>
              </p:nvPicPr>
              <p:blipFill rotWithShape="1">
                <a:blip r:embed="rId7">
                  <a:alphaModFix/>
                </a:blip>
                <a:srcRect b="0" l="0" r="0" t="0"/>
                <a:stretch/>
              </p:blipFill>
              <p:spPr>
                <a:xfrm>
                  <a:off x="3111230" y="2885053"/>
                  <a:ext cx="731520" cy="731520"/>
                </a:xfrm>
                <a:prstGeom prst="rect">
                  <a:avLst/>
                </a:prstGeom>
                <a:noFill/>
                <a:ln>
                  <a:noFill/>
                </a:ln>
              </p:spPr>
            </p:pic>
            <p:sp>
              <p:nvSpPr>
                <p:cNvPr id="701" name="Google Shape;701;p47"/>
                <p:cNvSpPr txBox="1"/>
                <p:nvPr/>
              </p:nvSpPr>
              <p:spPr>
                <a:xfrm>
                  <a:off x="2721890" y="3733526"/>
                  <a:ext cx="151020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Fun</a:t>
                  </a:r>
                  <a:endParaRPr b="0" i="0" sz="1400" u="none" cap="none" strike="noStrike">
                    <a:solidFill>
                      <a:srgbClr val="546285"/>
                    </a:solidFill>
                    <a:latin typeface="DM Sans"/>
                    <a:ea typeface="DM Sans"/>
                    <a:cs typeface="DM Sans"/>
                    <a:sym typeface="DM Sans"/>
                  </a:endParaRPr>
                </a:p>
              </p:txBody>
            </p:sp>
          </p:grpSp>
        </p:grpSp>
        <p:grpSp>
          <p:nvGrpSpPr>
            <p:cNvPr id="702" name="Google Shape;702;p47"/>
            <p:cNvGrpSpPr/>
            <p:nvPr/>
          </p:nvGrpSpPr>
          <p:grpSpPr>
            <a:xfrm>
              <a:off x="5165554" y="4106913"/>
              <a:ext cx="2103120" cy="2103120"/>
              <a:chOff x="4369287" y="2793159"/>
              <a:chExt cx="2103120" cy="2103120"/>
            </a:xfrm>
          </p:grpSpPr>
          <p:sp>
            <p:nvSpPr>
              <p:cNvPr id="703" name="Google Shape;703;p47"/>
              <p:cNvSpPr/>
              <p:nvPr/>
            </p:nvSpPr>
            <p:spPr>
              <a:xfrm>
                <a:off x="4369287" y="2793159"/>
                <a:ext cx="2103120" cy="210312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04" name="Google Shape;704;p47"/>
              <p:cNvGrpSpPr/>
              <p:nvPr/>
            </p:nvGrpSpPr>
            <p:grpSpPr>
              <a:xfrm>
                <a:off x="4665747" y="3266615"/>
                <a:ext cx="1510200" cy="1156209"/>
                <a:chOff x="2721890" y="2885053"/>
                <a:chExt cx="1510200" cy="1156209"/>
              </a:xfrm>
            </p:grpSpPr>
            <p:pic>
              <p:nvPicPr>
                <p:cNvPr descr="Support Dog with solid fill" id="705" name="Google Shape;705;p47"/>
                <p:cNvPicPr preferRelativeResize="0"/>
                <p:nvPr/>
              </p:nvPicPr>
              <p:blipFill rotWithShape="1">
                <a:blip r:embed="rId8">
                  <a:alphaModFix/>
                </a:blip>
                <a:srcRect b="0" l="0" r="0" t="0"/>
                <a:stretch/>
              </p:blipFill>
              <p:spPr>
                <a:xfrm>
                  <a:off x="3111230" y="2885053"/>
                  <a:ext cx="731520" cy="731520"/>
                </a:xfrm>
                <a:prstGeom prst="rect">
                  <a:avLst/>
                </a:prstGeom>
                <a:noFill/>
                <a:ln>
                  <a:noFill/>
                </a:ln>
              </p:spPr>
            </p:pic>
            <p:sp>
              <p:nvSpPr>
                <p:cNvPr id="706" name="Google Shape;706;p47"/>
                <p:cNvSpPr txBox="1"/>
                <p:nvPr/>
              </p:nvSpPr>
              <p:spPr>
                <a:xfrm>
                  <a:off x="2721890" y="3733526"/>
                  <a:ext cx="1510200"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Loyalty</a:t>
                  </a:r>
                  <a:endParaRPr b="0" i="0" sz="1400" u="none" cap="none" strike="noStrike">
                    <a:solidFill>
                      <a:srgbClr val="546285"/>
                    </a:solidFill>
                    <a:latin typeface="DM Sans"/>
                    <a:ea typeface="DM Sans"/>
                    <a:cs typeface="DM Sans"/>
                    <a:sym typeface="DM Sans"/>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1aef2401454_0_0"/>
          <p:cNvSpPr txBox="1"/>
          <p:nvPr/>
        </p:nvSpPr>
        <p:spPr>
          <a:xfrm>
            <a:off x="1715294" y="609354"/>
            <a:ext cx="8761500" cy="70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Value Proposition</a:t>
            </a:r>
            <a:endParaRPr b="0" i="0" sz="1400" u="none" cap="none" strike="noStrike">
              <a:solidFill>
                <a:srgbClr val="2D3958"/>
              </a:solidFill>
              <a:latin typeface="DM Sans Medium"/>
              <a:ea typeface="DM Sans Medium"/>
              <a:cs typeface="DM Sans Medium"/>
              <a:sym typeface="DM Sans Medium"/>
            </a:endParaRPr>
          </a:p>
        </p:txBody>
      </p:sp>
      <p:sp>
        <p:nvSpPr>
          <p:cNvPr id="712" name="Google Shape;712;g1aef2401454_0_0"/>
          <p:cNvSpPr txBox="1"/>
          <p:nvPr/>
        </p:nvSpPr>
        <p:spPr>
          <a:xfrm>
            <a:off x="637950" y="1507300"/>
            <a:ext cx="11004300" cy="287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a:ea typeface="DM Sans"/>
                <a:cs typeface="DM Sans"/>
                <a:sym typeface="DM Sans"/>
              </a:rPr>
              <a:t>BixBeta helps nonprofits to increase their revenue and impact by accepting crypto donations. </a:t>
            </a:r>
            <a:br>
              <a:rPr b="0" i="0" lang="en-US" sz="2800" u="none" cap="none" strike="noStrike">
                <a:solidFill>
                  <a:srgbClr val="2D3958"/>
                </a:solidFill>
                <a:latin typeface="DM Sans"/>
                <a:ea typeface="DM Sans"/>
                <a:cs typeface="DM Sans"/>
                <a:sym typeface="DM Sans"/>
              </a:rPr>
            </a:br>
            <a:br>
              <a:rPr b="0" i="0" lang="en-US" sz="2800" u="none" cap="none" strike="noStrike">
                <a:solidFill>
                  <a:srgbClr val="2D3958"/>
                </a:solidFill>
                <a:latin typeface="DM Sans"/>
                <a:ea typeface="DM Sans"/>
                <a:cs typeface="DM Sans"/>
                <a:sym typeface="DM Sans"/>
              </a:rPr>
            </a:br>
            <a:r>
              <a:rPr b="0" i="0" lang="en-US" sz="2800" u="none" cap="none" strike="noStrike">
                <a:solidFill>
                  <a:srgbClr val="2D3958"/>
                </a:solidFill>
                <a:latin typeface="DM Sans"/>
                <a:ea typeface="DM Sans"/>
                <a:cs typeface="DM Sans"/>
                <a:sym typeface="DM Sans"/>
              </a:rPr>
              <a:t>On top of that, we’ve also automated the entire accounting process so nonprofit leaders can focus on the things that truly matter and accountants can take on more of an advisory role.</a:t>
            </a:r>
            <a:endParaRPr b="0" i="0" sz="1400" u="none" cap="none" strike="noStrike">
              <a:solidFill>
                <a:srgbClr val="2D3958"/>
              </a:solidFill>
              <a:latin typeface="DM Sans"/>
              <a:ea typeface="DM Sans"/>
              <a:cs typeface="DM Sans"/>
              <a:sym typeface="DM Sans"/>
            </a:endParaRPr>
          </a:p>
        </p:txBody>
      </p:sp>
      <p:sp>
        <p:nvSpPr>
          <p:cNvPr id="713" name="Google Shape;713;g1aef2401454_0_0"/>
          <p:cNvSpPr txBox="1"/>
          <p:nvPr/>
        </p:nvSpPr>
        <p:spPr>
          <a:xfrm>
            <a:off x="3048000" y="3278160"/>
            <a:ext cx="609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14" name="Google Shape;714;g1aef2401454_0_0"/>
          <p:cNvPicPr preferRelativeResize="0"/>
          <p:nvPr/>
        </p:nvPicPr>
        <p:blipFill rotWithShape="1">
          <a:blip r:embed="rId3">
            <a:alphaModFix/>
          </a:blip>
          <a:srcRect b="0" l="0" r="0" t="0"/>
          <a:stretch/>
        </p:blipFill>
        <p:spPr>
          <a:xfrm>
            <a:off x="7865725" y="4294375"/>
            <a:ext cx="3776525" cy="227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11/11/22</a:t>
            </a:r>
            <a:endParaRPr/>
          </a:p>
        </p:txBody>
      </p:sp>
      <p:sp>
        <p:nvSpPr>
          <p:cNvPr id="720" name="Google Shape;72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21" name="Google Shape;721;p21"/>
          <p:cNvSpPr txBox="1"/>
          <p:nvPr/>
        </p:nvSpPr>
        <p:spPr>
          <a:xfrm>
            <a:off x="1715293" y="563982"/>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How We’ll Win</a:t>
            </a:r>
            <a:endParaRPr b="0" i="0" sz="1400" u="none" cap="none" strike="noStrike">
              <a:solidFill>
                <a:srgbClr val="2D3958"/>
              </a:solidFill>
              <a:latin typeface="DM Sans Medium"/>
              <a:ea typeface="DM Sans Medium"/>
              <a:cs typeface="DM Sans Medium"/>
              <a:sym typeface="DM Sans Medium"/>
            </a:endParaRPr>
          </a:p>
        </p:txBody>
      </p:sp>
      <p:sp>
        <p:nvSpPr>
          <p:cNvPr id="722" name="Google Shape;722;p21"/>
          <p:cNvSpPr txBox="1"/>
          <p:nvPr/>
        </p:nvSpPr>
        <p:spPr>
          <a:xfrm>
            <a:off x="838200" y="1734734"/>
            <a:ext cx="2895344"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A35FF"/>
                </a:solidFill>
                <a:latin typeface="DM Sans Medium"/>
                <a:ea typeface="DM Sans Medium"/>
                <a:cs typeface="DM Sans Medium"/>
                <a:sym typeface="DM Sans Medium"/>
              </a:rPr>
              <a:t>Strategic Partners</a:t>
            </a:r>
            <a:endParaRPr b="0" i="0" sz="2400" u="none" cap="none" strike="noStrike">
              <a:solidFill>
                <a:srgbClr val="6A35FF"/>
              </a:solidFill>
              <a:latin typeface="DM Sans Medium"/>
              <a:ea typeface="DM Sans Medium"/>
              <a:cs typeface="DM Sans Medium"/>
              <a:sym typeface="DM Sans Medium"/>
            </a:endParaRPr>
          </a:p>
        </p:txBody>
      </p:sp>
      <p:sp>
        <p:nvSpPr>
          <p:cNvPr id="723" name="Google Shape;723;p21"/>
          <p:cNvSpPr txBox="1"/>
          <p:nvPr/>
        </p:nvSpPr>
        <p:spPr>
          <a:xfrm>
            <a:off x="944880" y="2142847"/>
            <a:ext cx="2529840"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BCC4DA"/>
              </a:buClr>
              <a:buSzPts val="1100"/>
              <a:buFont typeface="DM Sans"/>
              <a:buNone/>
            </a:pPr>
            <a:r>
              <a:rPr b="0" i="0" lang="en-US" sz="1100" u="none" cap="none" strike="noStrike">
                <a:solidFill>
                  <a:srgbClr val="BCC4DA"/>
                </a:solidFill>
                <a:latin typeface="DM Sans"/>
                <a:ea typeface="DM Sans"/>
                <a:cs typeface="DM Sans"/>
                <a:sym typeface="DM Sans"/>
              </a:rPr>
              <a:t>See appendix for more details</a:t>
            </a:r>
            <a:endParaRPr b="0" i="0" sz="1100" u="none" cap="none" strike="noStrike">
              <a:solidFill>
                <a:srgbClr val="BCC4DA"/>
              </a:solidFill>
              <a:latin typeface="DM Sans"/>
              <a:ea typeface="DM Sans"/>
              <a:cs typeface="DM Sans"/>
              <a:sym typeface="DM Sans"/>
            </a:endParaRPr>
          </a:p>
        </p:txBody>
      </p:sp>
      <p:cxnSp>
        <p:nvCxnSpPr>
          <p:cNvPr id="724" name="Google Shape;724;p21"/>
          <p:cNvCxnSpPr/>
          <p:nvPr/>
        </p:nvCxnSpPr>
        <p:spPr>
          <a:xfrm>
            <a:off x="4342504" y="1501758"/>
            <a:ext cx="0" cy="4164946"/>
          </a:xfrm>
          <a:prstGeom prst="straightConnector1">
            <a:avLst/>
          </a:prstGeom>
          <a:noFill/>
          <a:ln cap="flat" cmpd="sng" w="9525">
            <a:solidFill>
              <a:srgbClr val="BCC4DA"/>
            </a:solidFill>
            <a:prstDash val="solid"/>
            <a:miter lim="800000"/>
            <a:headEnd len="sm" w="sm" type="none"/>
            <a:tailEnd len="sm" w="sm" type="none"/>
          </a:ln>
        </p:spPr>
      </p:cxnSp>
      <p:sp>
        <p:nvSpPr>
          <p:cNvPr id="725" name="Google Shape;725;p21"/>
          <p:cNvSpPr/>
          <p:nvPr/>
        </p:nvSpPr>
        <p:spPr>
          <a:xfrm>
            <a:off x="4951465" y="1734734"/>
            <a:ext cx="3505654" cy="46162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2400" u="none" cap="none" strike="noStrike">
                <a:solidFill>
                  <a:srgbClr val="2D3958"/>
                </a:solidFill>
                <a:latin typeface="DM Sans"/>
                <a:ea typeface="DM Sans"/>
                <a:cs typeface="DM Sans"/>
                <a:sym typeface="DM Sans"/>
              </a:rPr>
              <a:t>Annual Forecast</a:t>
            </a:r>
            <a:endParaRPr b="0" i="0" sz="2400" u="none" cap="none" strike="noStrike">
              <a:solidFill>
                <a:srgbClr val="2D3958"/>
              </a:solidFill>
              <a:latin typeface="DM Sans"/>
              <a:ea typeface="DM Sans"/>
              <a:cs typeface="DM Sans"/>
              <a:sym typeface="DM Sans"/>
            </a:endParaRPr>
          </a:p>
        </p:txBody>
      </p:sp>
      <p:sp>
        <p:nvSpPr>
          <p:cNvPr id="726" name="Google Shape;726;p21"/>
          <p:cNvSpPr/>
          <p:nvPr/>
        </p:nvSpPr>
        <p:spPr>
          <a:xfrm>
            <a:off x="4951465" y="2273632"/>
            <a:ext cx="3505654" cy="46162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New Customers</a:t>
            </a:r>
            <a:endParaRPr b="0" i="0" sz="1600" u="none" cap="none" strike="noStrike">
              <a:solidFill>
                <a:srgbClr val="546285"/>
              </a:solidFill>
              <a:latin typeface="DM Sans"/>
              <a:ea typeface="DM Sans"/>
              <a:cs typeface="DM Sans"/>
              <a:sym typeface="DM Sans"/>
            </a:endParaRPr>
          </a:p>
        </p:txBody>
      </p:sp>
      <p:sp>
        <p:nvSpPr>
          <p:cNvPr id="727" name="Google Shape;727;p21"/>
          <p:cNvSpPr/>
          <p:nvPr/>
        </p:nvSpPr>
        <p:spPr>
          <a:xfrm>
            <a:off x="7675558" y="1834379"/>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2023</a:t>
            </a:r>
            <a:endParaRPr b="0" i="0" sz="2400" u="none" cap="none" strike="noStrike">
              <a:solidFill>
                <a:srgbClr val="2D3958"/>
              </a:solidFill>
              <a:latin typeface="DM Sans"/>
              <a:ea typeface="DM Sans"/>
              <a:cs typeface="DM Sans"/>
              <a:sym typeface="DM Sans"/>
            </a:endParaRPr>
          </a:p>
        </p:txBody>
      </p:sp>
      <p:sp>
        <p:nvSpPr>
          <p:cNvPr id="728" name="Google Shape;728;p21"/>
          <p:cNvSpPr/>
          <p:nvPr/>
        </p:nvSpPr>
        <p:spPr>
          <a:xfrm>
            <a:off x="8457119" y="1834379"/>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2024</a:t>
            </a:r>
            <a:endParaRPr b="0" i="0" sz="2400" u="none" cap="none" strike="noStrike">
              <a:solidFill>
                <a:srgbClr val="2D3958"/>
              </a:solidFill>
              <a:latin typeface="DM Sans"/>
              <a:ea typeface="DM Sans"/>
              <a:cs typeface="DM Sans"/>
              <a:sym typeface="DM Sans"/>
            </a:endParaRPr>
          </a:p>
        </p:txBody>
      </p:sp>
      <p:sp>
        <p:nvSpPr>
          <p:cNvPr id="729" name="Google Shape;729;p21"/>
          <p:cNvSpPr/>
          <p:nvPr/>
        </p:nvSpPr>
        <p:spPr>
          <a:xfrm>
            <a:off x="9238680" y="1834379"/>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2025</a:t>
            </a:r>
            <a:endParaRPr b="0" i="0" sz="2400" u="none" cap="none" strike="noStrike">
              <a:solidFill>
                <a:srgbClr val="2D3958"/>
              </a:solidFill>
              <a:latin typeface="DM Sans"/>
              <a:ea typeface="DM Sans"/>
              <a:cs typeface="DM Sans"/>
              <a:sym typeface="DM Sans"/>
            </a:endParaRPr>
          </a:p>
        </p:txBody>
      </p:sp>
      <p:sp>
        <p:nvSpPr>
          <p:cNvPr id="730" name="Google Shape;730;p21"/>
          <p:cNvSpPr/>
          <p:nvPr/>
        </p:nvSpPr>
        <p:spPr>
          <a:xfrm>
            <a:off x="9970332" y="1834379"/>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2026</a:t>
            </a:r>
            <a:endParaRPr b="0" i="0" sz="2400" u="none" cap="none" strike="noStrike">
              <a:solidFill>
                <a:srgbClr val="2D3958"/>
              </a:solidFill>
              <a:latin typeface="DM Sans"/>
              <a:ea typeface="DM Sans"/>
              <a:cs typeface="DM Sans"/>
              <a:sym typeface="DM Sans"/>
            </a:endParaRPr>
          </a:p>
        </p:txBody>
      </p:sp>
      <p:sp>
        <p:nvSpPr>
          <p:cNvPr id="731" name="Google Shape;731;p21"/>
          <p:cNvSpPr/>
          <p:nvPr/>
        </p:nvSpPr>
        <p:spPr>
          <a:xfrm>
            <a:off x="10701984" y="1834379"/>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2027</a:t>
            </a:r>
            <a:endParaRPr b="0" i="0" sz="2400" u="none" cap="none" strike="noStrike">
              <a:solidFill>
                <a:srgbClr val="2D3958"/>
              </a:solidFill>
              <a:latin typeface="DM Sans"/>
              <a:ea typeface="DM Sans"/>
              <a:cs typeface="DM Sans"/>
              <a:sym typeface="DM Sans"/>
            </a:endParaRPr>
          </a:p>
        </p:txBody>
      </p:sp>
      <p:sp>
        <p:nvSpPr>
          <p:cNvPr id="732" name="Google Shape;732;p21"/>
          <p:cNvSpPr/>
          <p:nvPr/>
        </p:nvSpPr>
        <p:spPr>
          <a:xfrm>
            <a:off x="7675558" y="2273632"/>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13</a:t>
            </a:r>
            <a:endParaRPr b="0" i="0" sz="2400" u="none" cap="none" strike="noStrike">
              <a:solidFill>
                <a:srgbClr val="546285"/>
              </a:solidFill>
              <a:latin typeface="DM Sans"/>
              <a:ea typeface="DM Sans"/>
              <a:cs typeface="DM Sans"/>
              <a:sym typeface="DM Sans"/>
            </a:endParaRPr>
          </a:p>
        </p:txBody>
      </p:sp>
      <p:sp>
        <p:nvSpPr>
          <p:cNvPr id="733" name="Google Shape;733;p21"/>
          <p:cNvSpPr/>
          <p:nvPr/>
        </p:nvSpPr>
        <p:spPr>
          <a:xfrm>
            <a:off x="8457119" y="2273632"/>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63</a:t>
            </a:r>
            <a:endParaRPr b="0" i="0" sz="2400" u="none" cap="none" strike="noStrike">
              <a:solidFill>
                <a:srgbClr val="546285"/>
              </a:solidFill>
              <a:latin typeface="DM Sans"/>
              <a:ea typeface="DM Sans"/>
              <a:cs typeface="DM Sans"/>
              <a:sym typeface="DM Sans"/>
            </a:endParaRPr>
          </a:p>
        </p:txBody>
      </p:sp>
      <p:sp>
        <p:nvSpPr>
          <p:cNvPr id="734" name="Google Shape;734;p21"/>
          <p:cNvSpPr/>
          <p:nvPr/>
        </p:nvSpPr>
        <p:spPr>
          <a:xfrm>
            <a:off x="9238680" y="2273632"/>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93</a:t>
            </a:r>
            <a:endParaRPr b="0" i="0" sz="2400" u="none" cap="none" strike="noStrike">
              <a:solidFill>
                <a:srgbClr val="546285"/>
              </a:solidFill>
              <a:latin typeface="DM Sans"/>
              <a:ea typeface="DM Sans"/>
              <a:cs typeface="DM Sans"/>
              <a:sym typeface="DM Sans"/>
            </a:endParaRPr>
          </a:p>
        </p:txBody>
      </p:sp>
      <p:sp>
        <p:nvSpPr>
          <p:cNvPr id="735" name="Google Shape;735;p21"/>
          <p:cNvSpPr/>
          <p:nvPr/>
        </p:nvSpPr>
        <p:spPr>
          <a:xfrm>
            <a:off x="9970332" y="2273632"/>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213</a:t>
            </a:r>
            <a:endParaRPr b="0" i="0" sz="2400" u="none" cap="none" strike="noStrike">
              <a:solidFill>
                <a:srgbClr val="546285"/>
              </a:solidFill>
              <a:latin typeface="DM Sans"/>
              <a:ea typeface="DM Sans"/>
              <a:cs typeface="DM Sans"/>
              <a:sym typeface="DM Sans"/>
            </a:endParaRPr>
          </a:p>
        </p:txBody>
      </p:sp>
      <p:sp>
        <p:nvSpPr>
          <p:cNvPr id="736" name="Google Shape;736;p21"/>
          <p:cNvSpPr/>
          <p:nvPr/>
        </p:nvSpPr>
        <p:spPr>
          <a:xfrm>
            <a:off x="10701984" y="2273632"/>
            <a:ext cx="781561" cy="308468"/>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393</a:t>
            </a:r>
            <a:endParaRPr b="0" i="0" sz="2400" u="none" cap="none" strike="noStrike">
              <a:solidFill>
                <a:srgbClr val="546285"/>
              </a:solidFill>
              <a:latin typeface="DM Sans"/>
              <a:ea typeface="DM Sans"/>
              <a:cs typeface="DM Sans"/>
              <a:sym typeface="DM Sans"/>
            </a:endParaRPr>
          </a:p>
        </p:txBody>
      </p:sp>
      <p:pic>
        <p:nvPicPr>
          <p:cNvPr descr="A green and white logo&#10;&#10;Description automatically generated with low confidence" id="737" name="Google Shape;737;p21"/>
          <p:cNvPicPr preferRelativeResize="0"/>
          <p:nvPr/>
        </p:nvPicPr>
        <p:blipFill rotWithShape="1">
          <a:blip r:embed="rId3">
            <a:alphaModFix/>
          </a:blip>
          <a:srcRect b="0" l="0" r="0" t="0"/>
          <a:stretch/>
        </p:blipFill>
        <p:spPr>
          <a:xfrm>
            <a:off x="1253171" y="2691252"/>
            <a:ext cx="640080" cy="640080"/>
          </a:xfrm>
          <a:prstGeom prst="rect">
            <a:avLst/>
          </a:prstGeom>
          <a:noFill/>
          <a:ln>
            <a:noFill/>
          </a:ln>
        </p:spPr>
      </p:pic>
      <p:pic>
        <p:nvPicPr>
          <p:cNvPr descr="Shape&#10;&#10;Description automatically generated with medium confidence" id="738" name="Google Shape;738;p21"/>
          <p:cNvPicPr preferRelativeResize="0"/>
          <p:nvPr/>
        </p:nvPicPr>
        <p:blipFill rotWithShape="1">
          <a:blip r:embed="rId4">
            <a:alphaModFix/>
          </a:blip>
          <a:srcRect b="0" l="0" r="70953" t="0"/>
          <a:stretch/>
        </p:blipFill>
        <p:spPr>
          <a:xfrm>
            <a:off x="2303896" y="2549184"/>
            <a:ext cx="914400" cy="924216"/>
          </a:xfrm>
          <a:prstGeom prst="rect">
            <a:avLst/>
          </a:prstGeom>
          <a:noFill/>
          <a:ln>
            <a:noFill/>
          </a:ln>
        </p:spPr>
      </p:pic>
      <p:pic>
        <p:nvPicPr>
          <p:cNvPr descr="Logo&#10;&#10;Description automatically generated" id="739" name="Google Shape;739;p21"/>
          <p:cNvPicPr preferRelativeResize="0"/>
          <p:nvPr/>
        </p:nvPicPr>
        <p:blipFill rotWithShape="1">
          <a:blip r:embed="rId5">
            <a:alphaModFix/>
          </a:blip>
          <a:srcRect b="31803" l="30622" r="30622" t="0"/>
          <a:stretch/>
        </p:blipFill>
        <p:spPr>
          <a:xfrm>
            <a:off x="1253171" y="3673653"/>
            <a:ext cx="640080" cy="633581"/>
          </a:xfrm>
          <a:prstGeom prst="rect">
            <a:avLst/>
          </a:prstGeom>
          <a:noFill/>
          <a:ln>
            <a:noFill/>
          </a:ln>
        </p:spPr>
      </p:pic>
      <p:pic>
        <p:nvPicPr>
          <p:cNvPr descr="Logo&#10;&#10;Description automatically generated" id="740" name="Google Shape;740;p21"/>
          <p:cNvPicPr preferRelativeResize="0"/>
          <p:nvPr/>
        </p:nvPicPr>
        <p:blipFill rotWithShape="1">
          <a:blip r:embed="rId6">
            <a:alphaModFix/>
          </a:blip>
          <a:srcRect b="0" l="0" r="0" t="0"/>
          <a:stretch/>
        </p:blipFill>
        <p:spPr>
          <a:xfrm>
            <a:off x="2303896" y="3856316"/>
            <a:ext cx="914400" cy="369965"/>
          </a:xfrm>
          <a:prstGeom prst="rect">
            <a:avLst/>
          </a:prstGeom>
          <a:noFill/>
          <a:ln>
            <a:noFill/>
          </a:ln>
        </p:spPr>
      </p:pic>
      <p:pic>
        <p:nvPicPr>
          <p:cNvPr descr="Coinbase Logo and symbol, meaning, history, PNG, brand" id="741" name="Google Shape;741;p21"/>
          <p:cNvPicPr preferRelativeResize="0"/>
          <p:nvPr/>
        </p:nvPicPr>
        <p:blipFill rotWithShape="1">
          <a:blip r:embed="rId7">
            <a:alphaModFix/>
          </a:blip>
          <a:srcRect b="30145" l="0" r="0" t="32570"/>
          <a:stretch/>
        </p:blipFill>
        <p:spPr>
          <a:xfrm>
            <a:off x="2052827" y="4771107"/>
            <a:ext cx="1371600" cy="314717"/>
          </a:xfrm>
          <a:prstGeom prst="rect">
            <a:avLst/>
          </a:prstGeom>
          <a:noFill/>
          <a:ln>
            <a:noFill/>
          </a:ln>
        </p:spPr>
      </p:pic>
      <p:sp>
        <p:nvSpPr>
          <p:cNvPr id="742" name="Google Shape;742;p21"/>
          <p:cNvSpPr/>
          <p:nvPr/>
        </p:nvSpPr>
        <p:spPr>
          <a:xfrm>
            <a:off x="4951464" y="3341150"/>
            <a:ext cx="4114795" cy="46162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2400" u="none" cap="none" strike="noStrike">
                <a:solidFill>
                  <a:srgbClr val="2D3958"/>
                </a:solidFill>
                <a:latin typeface="DM Sans"/>
                <a:ea typeface="DM Sans"/>
                <a:cs typeface="DM Sans"/>
                <a:sym typeface="DM Sans"/>
              </a:rPr>
              <a:t>Key Drivers &amp; Assumptions</a:t>
            </a:r>
            <a:endParaRPr b="0" i="0" sz="2400" u="none" cap="none" strike="noStrike">
              <a:solidFill>
                <a:srgbClr val="2D3958"/>
              </a:solidFill>
              <a:latin typeface="DM Sans"/>
              <a:ea typeface="DM Sans"/>
              <a:cs typeface="DM Sans"/>
              <a:sym typeface="DM Sans"/>
            </a:endParaRPr>
          </a:p>
        </p:txBody>
      </p:sp>
      <p:sp>
        <p:nvSpPr>
          <p:cNvPr id="743" name="Google Shape;743;p21"/>
          <p:cNvSpPr/>
          <p:nvPr/>
        </p:nvSpPr>
        <p:spPr>
          <a:xfrm>
            <a:off x="4951464" y="3927408"/>
            <a:ext cx="3398058" cy="46162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Monthly Active Referral Partners</a:t>
            </a:r>
            <a:endParaRPr b="0" i="0" sz="1600" u="none" cap="none" strike="noStrike">
              <a:solidFill>
                <a:srgbClr val="546285"/>
              </a:solidFill>
              <a:latin typeface="DM Sans"/>
              <a:ea typeface="DM Sans"/>
              <a:cs typeface="DM Sans"/>
              <a:sym typeface="DM Sans"/>
            </a:endParaRPr>
          </a:p>
        </p:txBody>
      </p:sp>
      <p:sp>
        <p:nvSpPr>
          <p:cNvPr id="744" name="Google Shape;744;p21"/>
          <p:cNvSpPr/>
          <p:nvPr/>
        </p:nvSpPr>
        <p:spPr>
          <a:xfrm>
            <a:off x="4951464" y="4389032"/>
            <a:ext cx="3398058" cy="46162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Monthly New Leads per Partner</a:t>
            </a:r>
            <a:endParaRPr b="0" i="0" sz="1600" u="none" cap="none" strike="noStrike">
              <a:solidFill>
                <a:srgbClr val="546285"/>
              </a:solidFill>
              <a:latin typeface="DM Sans"/>
              <a:ea typeface="DM Sans"/>
              <a:cs typeface="DM Sans"/>
              <a:sym typeface="DM Sans"/>
            </a:endParaRPr>
          </a:p>
        </p:txBody>
      </p:sp>
      <p:sp>
        <p:nvSpPr>
          <p:cNvPr id="745" name="Google Shape;745;p21"/>
          <p:cNvSpPr/>
          <p:nvPr/>
        </p:nvSpPr>
        <p:spPr>
          <a:xfrm>
            <a:off x="4951464" y="4855011"/>
            <a:ext cx="3398058" cy="461624"/>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546285"/>
                </a:solidFill>
                <a:latin typeface="DM Sans"/>
                <a:ea typeface="DM Sans"/>
                <a:cs typeface="DM Sans"/>
                <a:sym typeface="DM Sans"/>
              </a:rPr>
              <a:t>Customer Conversion Rate</a:t>
            </a:r>
            <a:endParaRPr b="0" i="0" sz="1600" u="none" cap="none" strike="noStrike">
              <a:solidFill>
                <a:srgbClr val="546285"/>
              </a:solidFill>
              <a:latin typeface="DM Sans"/>
              <a:ea typeface="DM Sans"/>
              <a:cs typeface="DM Sans"/>
              <a:sym typeface="DM Sans"/>
            </a:endParaRPr>
          </a:p>
        </p:txBody>
      </p:sp>
      <p:sp>
        <p:nvSpPr>
          <p:cNvPr id="746" name="Google Shape;746;p21"/>
          <p:cNvSpPr/>
          <p:nvPr/>
        </p:nvSpPr>
        <p:spPr>
          <a:xfrm>
            <a:off x="8464811" y="3929916"/>
            <a:ext cx="3018733" cy="296365"/>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2 -&gt; 100 (scales over 5 years)</a:t>
            </a:r>
            <a:endParaRPr b="0" i="0" sz="2400" u="none" cap="none" strike="noStrike">
              <a:solidFill>
                <a:srgbClr val="2D3958"/>
              </a:solidFill>
              <a:latin typeface="DM Sans"/>
              <a:ea typeface="DM Sans"/>
              <a:cs typeface="DM Sans"/>
              <a:sym typeface="DM Sans"/>
            </a:endParaRPr>
          </a:p>
        </p:txBody>
      </p:sp>
      <p:sp>
        <p:nvSpPr>
          <p:cNvPr id="747" name="Google Shape;747;p21"/>
          <p:cNvSpPr/>
          <p:nvPr/>
        </p:nvSpPr>
        <p:spPr>
          <a:xfrm>
            <a:off x="8451482" y="4389120"/>
            <a:ext cx="3018733" cy="296365"/>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3-&gt; 10 (scales over 5 years)</a:t>
            </a:r>
            <a:endParaRPr b="0" i="0" sz="2400" u="none" cap="none" strike="noStrike">
              <a:solidFill>
                <a:srgbClr val="2D3958"/>
              </a:solidFill>
              <a:latin typeface="DM Sans"/>
              <a:ea typeface="DM Sans"/>
              <a:cs typeface="DM Sans"/>
              <a:sym typeface="DM Sans"/>
            </a:endParaRPr>
          </a:p>
        </p:txBody>
      </p:sp>
      <p:sp>
        <p:nvSpPr>
          <p:cNvPr id="748" name="Google Shape;748;p21"/>
          <p:cNvSpPr/>
          <p:nvPr/>
        </p:nvSpPr>
        <p:spPr>
          <a:xfrm>
            <a:off x="8451481" y="4855464"/>
            <a:ext cx="3018733" cy="296365"/>
          </a:xfrm>
          <a:prstGeom prst="rect">
            <a:avLst/>
          </a:prstGeom>
          <a:noFill/>
          <a:ln>
            <a:noFill/>
          </a:ln>
        </p:spPr>
        <p:txBody>
          <a:bodyPr anchorCtr="0" anchor="t" bIns="0" lIns="95250" spcFirstLastPara="1" rIns="95250" wrap="square" tIns="0">
            <a:noAutofit/>
          </a:bodyPr>
          <a:lstStyle/>
          <a:p>
            <a:pPr indent="0" lvl="0" marL="0" marR="0" rtl="0" algn="l">
              <a:lnSpc>
                <a:spcPct val="125000"/>
              </a:lnSpc>
              <a:spcBef>
                <a:spcPts val="0"/>
              </a:spcBef>
              <a:spcAft>
                <a:spcPts val="0"/>
              </a:spcAft>
              <a:buClr>
                <a:srgbClr val="000000"/>
              </a:buClr>
              <a:buSzPts val="3600"/>
              <a:buFont typeface="Arial"/>
              <a:buNone/>
            </a:pPr>
            <a:r>
              <a:rPr b="0" i="0" lang="en-US" sz="1600" u="none" cap="none" strike="noStrike">
                <a:solidFill>
                  <a:srgbClr val="2D3958"/>
                </a:solidFill>
                <a:latin typeface="DM Sans"/>
                <a:ea typeface="DM Sans"/>
                <a:cs typeface="DM Sans"/>
                <a:sym typeface="DM Sans"/>
              </a:rPr>
              <a:t>50%</a:t>
            </a:r>
            <a:endParaRPr b="0" i="0" sz="2400" u="none" cap="none" strike="noStrike">
              <a:solidFill>
                <a:srgbClr val="2D3958"/>
              </a:solidFill>
              <a:latin typeface="DM Sans"/>
              <a:ea typeface="DM Sans"/>
              <a:cs typeface="DM Sans"/>
              <a:sym typeface="DM Sans"/>
            </a:endParaRPr>
          </a:p>
        </p:txBody>
      </p:sp>
      <p:pic>
        <p:nvPicPr>
          <p:cNvPr id="749" name="Google Shape;749;p21"/>
          <p:cNvPicPr preferRelativeResize="0"/>
          <p:nvPr/>
        </p:nvPicPr>
        <p:blipFill rotWithShape="1">
          <a:blip r:embed="rId8">
            <a:alphaModFix/>
          </a:blip>
          <a:srcRect b="0" l="0" r="0" t="0"/>
          <a:stretch/>
        </p:blipFill>
        <p:spPr>
          <a:xfrm>
            <a:off x="1137213" y="4649550"/>
            <a:ext cx="872001" cy="706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11/11/22</a:t>
            </a:r>
            <a:endParaRPr/>
          </a:p>
        </p:txBody>
      </p:sp>
      <p:sp>
        <p:nvSpPr>
          <p:cNvPr id="755" name="Google Shape;755;p23"/>
          <p:cNvSpPr txBox="1"/>
          <p:nvPr>
            <p:ph idx="12" type="sldNum"/>
          </p:nvPr>
        </p:nvSpPr>
        <p:spPr>
          <a:xfrm>
            <a:off x="8079344"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6" name="Google Shape;756;p23"/>
          <p:cNvSpPr txBox="1"/>
          <p:nvPr/>
        </p:nvSpPr>
        <p:spPr>
          <a:xfrm>
            <a:off x="573746" y="2733078"/>
            <a:ext cx="3668076" cy="7069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D3958"/>
              </a:buClr>
              <a:buSzPts val="3600"/>
              <a:buFont typeface="DM Sans Medium"/>
              <a:buNone/>
            </a:pPr>
            <a:r>
              <a:rPr b="0" i="0" lang="en-US" sz="3600" u="none" cap="none" strike="noStrike">
                <a:solidFill>
                  <a:srgbClr val="2D3958"/>
                </a:solidFill>
                <a:latin typeface="DM Sans Medium"/>
                <a:ea typeface="DM Sans Medium"/>
                <a:cs typeface="DM Sans Medium"/>
                <a:sym typeface="DM Sans Medium"/>
              </a:rPr>
              <a:t>Product Vision</a:t>
            </a:r>
            <a:endParaRPr b="0" i="0" sz="1800" u="none" cap="none" strike="noStrike">
              <a:solidFill>
                <a:srgbClr val="2D3958"/>
              </a:solidFill>
              <a:latin typeface="DM Sans Medium"/>
              <a:ea typeface="DM Sans Medium"/>
              <a:cs typeface="DM Sans Medium"/>
              <a:sym typeface="DM Sans Medium"/>
            </a:endParaRPr>
          </a:p>
        </p:txBody>
      </p:sp>
      <p:sp>
        <p:nvSpPr>
          <p:cNvPr id="757" name="Google Shape;757;p23"/>
          <p:cNvSpPr txBox="1"/>
          <p:nvPr/>
        </p:nvSpPr>
        <p:spPr>
          <a:xfrm>
            <a:off x="573746" y="3444308"/>
            <a:ext cx="4237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800"/>
              <a:buFont typeface="DM Sans"/>
              <a:buNone/>
            </a:pPr>
            <a:r>
              <a:rPr b="0" i="0" lang="en-US" sz="1800" u="none" cap="none" strike="noStrike">
                <a:solidFill>
                  <a:srgbClr val="546285"/>
                </a:solidFill>
                <a:latin typeface="DM Sans"/>
                <a:ea typeface="DM Sans"/>
                <a:cs typeface="DM Sans"/>
                <a:sym typeface="DM Sans"/>
              </a:rPr>
              <a:t>Crypto donations are the new status quo in the Nonprofit sector</a:t>
            </a:r>
            <a:endParaRPr b="0" i="0" sz="1800" u="none" cap="none" strike="noStrike">
              <a:solidFill>
                <a:srgbClr val="546285"/>
              </a:solidFill>
              <a:latin typeface="DM Sans"/>
              <a:ea typeface="DM Sans"/>
              <a:cs typeface="DM Sans"/>
              <a:sym typeface="DM Sans"/>
            </a:endParaRPr>
          </a:p>
        </p:txBody>
      </p:sp>
      <p:sp>
        <p:nvSpPr>
          <p:cNvPr id="758" name="Google Shape;758;p23"/>
          <p:cNvSpPr/>
          <p:nvPr/>
        </p:nvSpPr>
        <p:spPr>
          <a:xfrm rot="5400000">
            <a:off x="8363651" y="613084"/>
            <a:ext cx="2560320" cy="2560320"/>
          </a:xfrm>
          <a:custGeom>
            <a:rect b="b" l="l" r="r" t="t"/>
            <a:pathLst>
              <a:path extrusionOk="0" h="2725058" w="2744446">
                <a:moveTo>
                  <a:pt x="2744446" y="37"/>
                </a:moveTo>
                <a:lnTo>
                  <a:pt x="2744446" y="1210414"/>
                </a:lnTo>
                <a:lnTo>
                  <a:pt x="2742968" y="1210339"/>
                </a:lnTo>
                <a:cubicBezTo>
                  <a:pt x="1949182" y="1210339"/>
                  <a:pt x="1296298" y="1813612"/>
                  <a:pt x="1217788" y="2586685"/>
                </a:cubicBezTo>
                <a:lnTo>
                  <a:pt x="1210801" y="2725058"/>
                </a:lnTo>
                <a:lnTo>
                  <a:pt x="0" y="2725058"/>
                </a:lnTo>
                <a:lnTo>
                  <a:pt x="3106" y="2602259"/>
                </a:lnTo>
                <a:cubicBezTo>
                  <a:pt x="76583" y="1152710"/>
                  <a:pt x="1275161" y="0"/>
                  <a:pt x="2742968" y="0"/>
                </a:cubicBezTo>
                <a:close/>
              </a:path>
            </a:pathLst>
          </a:custGeom>
          <a:solidFill>
            <a:srgbClr val="6A35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9" name="Google Shape;759;p23"/>
          <p:cNvSpPr/>
          <p:nvPr/>
        </p:nvSpPr>
        <p:spPr>
          <a:xfrm>
            <a:off x="6728638" y="2085860"/>
            <a:ext cx="2744446" cy="2725057"/>
          </a:xfrm>
          <a:prstGeom prst="ellipse">
            <a:avLst/>
          </a:prstGeom>
          <a:solidFill>
            <a:srgbClr val="4DDFFD"/>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DDFFD"/>
              </a:solidFill>
              <a:latin typeface="Calibri"/>
              <a:ea typeface="Calibri"/>
              <a:cs typeface="Calibri"/>
              <a:sym typeface="Calibri"/>
            </a:endParaRPr>
          </a:p>
        </p:txBody>
      </p:sp>
      <p:sp>
        <p:nvSpPr>
          <p:cNvPr id="760" name="Google Shape;760;p23"/>
          <p:cNvSpPr txBox="1"/>
          <p:nvPr/>
        </p:nvSpPr>
        <p:spPr>
          <a:xfrm>
            <a:off x="7101203" y="2986743"/>
            <a:ext cx="1999315"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1800"/>
              <a:buFont typeface="DM Sans Medium"/>
              <a:buNone/>
            </a:pPr>
            <a:r>
              <a:rPr b="0" i="0" lang="en-US" sz="1800" u="none" cap="none" strike="noStrike">
                <a:solidFill>
                  <a:srgbClr val="2D3958"/>
                </a:solidFill>
                <a:latin typeface="DM Sans Medium"/>
                <a:ea typeface="DM Sans Medium"/>
                <a:cs typeface="DM Sans Medium"/>
                <a:sym typeface="DM Sans Medium"/>
              </a:rPr>
              <a:t>Cryptocurrency Transacting &amp; Accounting</a:t>
            </a:r>
            <a:endParaRPr b="0" i="0" sz="1800" u="none" cap="none" strike="noStrike">
              <a:solidFill>
                <a:srgbClr val="2D3958"/>
              </a:solidFill>
              <a:latin typeface="DM Sans Medium"/>
              <a:ea typeface="DM Sans Medium"/>
              <a:cs typeface="DM Sans Medium"/>
              <a:sym typeface="DM Sans Medium"/>
            </a:endParaRPr>
          </a:p>
        </p:txBody>
      </p:sp>
      <p:sp>
        <p:nvSpPr>
          <p:cNvPr id="761" name="Google Shape;761;p23"/>
          <p:cNvSpPr txBox="1"/>
          <p:nvPr/>
        </p:nvSpPr>
        <p:spPr>
          <a:xfrm>
            <a:off x="3428480" y="674639"/>
            <a:ext cx="2507399" cy="52318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46285"/>
              </a:buClr>
              <a:buSzPts val="1400"/>
              <a:buFont typeface="DM Sans Medium"/>
              <a:buNone/>
            </a:pPr>
            <a:r>
              <a:rPr b="0" i="0" lang="en-US" sz="1400" u="none" cap="none" strike="noStrike">
                <a:solidFill>
                  <a:srgbClr val="546285"/>
                </a:solidFill>
                <a:latin typeface="DM Sans Medium"/>
                <a:ea typeface="DM Sans Medium"/>
                <a:cs typeface="DM Sans Medium"/>
                <a:sym typeface="DM Sans Medium"/>
              </a:rPr>
              <a:t>Accounting Access </a:t>
            </a:r>
            <a:br>
              <a:rPr b="0" i="0" lang="en-US" sz="1400" u="none" cap="none" strike="noStrike">
                <a:solidFill>
                  <a:srgbClr val="546285"/>
                </a:solidFill>
                <a:latin typeface="DM Sans Medium"/>
                <a:ea typeface="DM Sans Medium"/>
                <a:cs typeface="DM Sans Medium"/>
                <a:sym typeface="DM Sans Medium"/>
              </a:rPr>
            </a:br>
            <a:r>
              <a:rPr b="0" i="0" lang="en-US" sz="1400" u="none" cap="none" strike="noStrike">
                <a:solidFill>
                  <a:srgbClr val="546285"/>
                </a:solidFill>
                <a:latin typeface="DM Sans Medium"/>
                <a:ea typeface="DM Sans Medium"/>
                <a:cs typeface="DM Sans Medium"/>
                <a:sym typeface="DM Sans Medium"/>
              </a:rPr>
              <a:t>and Integration</a:t>
            </a:r>
            <a:endParaRPr b="0" i="0" sz="1400" u="none" cap="none" strike="noStrike">
              <a:solidFill>
                <a:srgbClr val="546285"/>
              </a:solidFill>
              <a:latin typeface="DM Sans Medium"/>
              <a:ea typeface="DM Sans Medium"/>
              <a:cs typeface="DM Sans Medium"/>
              <a:sym typeface="DM Sans Medium"/>
            </a:endParaRPr>
          </a:p>
        </p:txBody>
      </p:sp>
      <p:sp>
        <p:nvSpPr>
          <p:cNvPr id="762" name="Google Shape;762;p23"/>
          <p:cNvSpPr txBox="1"/>
          <p:nvPr/>
        </p:nvSpPr>
        <p:spPr>
          <a:xfrm>
            <a:off x="10159210" y="674639"/>
            <a:ext cx="2507399"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400"/>
              <a:buFont typeface="DM Sans Medium"/>
              <a:buNone/>
            </a:pPr>
            <a:r>
              <a:rPr b="0" i="0" lang="en-US" sz="1400" u="none" cap="none" strike="noStrike">
                <a:solidFill>
                  <a:srgbClr val="546285"/>
                </a:solidFill>
                <a:latin typeface="DM Sans Medium"/>
                <a:ea typeface="DM Sans Medium"/>
                <a:cs typeface="DM Sans Medium"/>
                <a:sym typeface="DM Sans Medium"/>
              </a:rPr>
              <a:t>Crypto Donations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46285"/>
              </a:buClr>
              <a:buSzPts val="1400"/>
              <a:buFont typeface="DM Sans Medium"/>
              <a:buNone/>
            </a:pPr>
            <a:r>
              <a:rPr b="0" i="0" lang="en-US" sz="1400" u="none" cap="none" strike="noStrike">
                <a:solidFill>
                  <a:srgbClr val="546285"/>
                </a:solidFill>
                <a:latin typeface="DM Sans Medium"/>
                <a:ea typeface="DM Sans Medium"/>
                <a:cs typeface="DM Sans Medium"/>
                <a:sym typeface="DM Sans Medium"/>
              </a:rPr>
              <a:t>&amp; Transaction</a:t>
            </a:r>
            <a:endParaRPr b="0" i="0" sz="1400" u="none" cap="none" strike="noStrike">
              <a:solidFill>
                <a:srgbClr val="000000"/>
              </a:solidFill>
              <a:latin typeface="Arial"/>
              <a:ea typeface="Arial"/>
              <a:cs typeface="Arial"/>
              <a:sym typeface="Arial"/>
            </a:endParaRPr>
          </a:p>
        </p:txBody>
      </p:sp>
      <p:sp>
        <p:nvSpPr>
          <p:cNvPr id="763" name="Google Shape;763;p23"/>
          <p:cNvSpPr txBox="1"/>
          <p:nvPr/>
        </p:nvSpPr>
        <p:spPr>
          <a:xfrm>
            <a:off x="10159210" y="5584197"/>
            <a:ext cx="2507399"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400"/>
              <a:buFont typeface="DM Sans Medium"/>
              <a:buNone/>
            </a:pPr>
            <a:r>
              <a:rPr b="0" i="0" lang="en-US" sz="1400" u="none" cap="none" strike="noStrike">
                <a:solidFill>
                  <a:srgbClr val="546285"/>
                </a:solidFill>
                <a:latin typeface="DM Sans Medium"/>
                <a:ea typeface="DM Sans Medium"/>
                <a:cs typeface="DM Sans Medium"/>
                <a:sym typeface="DM Sans Medium"/>
              </a:rPr>
              <a:t>Donor Impact Measurement</a:t>
            </a:r>
            <a:endParaRPr b="0" i="0" sz="1400" u="none" cap="none" strike="noStrike">
              <a:solidFill>
                <a:srgbClr val="000000"/>
              </a:solidFill>
              <a:latin typeface="Arial"/>
              <a:ea typeface="Arial"/>
              <a:cs typeface="Arial"/>
              <a:sym typeface="Arial"/>
            </a:endParaRPr>
          </a:p>
        </p:txBody>
      </p:sp>
      <p:sp>
        <p:nvSpPr>
          <p:cNvPr id="764" name="Google Shape;764;p23"/>
          <p:cNvSpPr txBox="1"/>
          <p:nvPr/>
        </p:nvSpPr>
        <p:spPr>
          <a:xfrm>
            <a:off x="3224740" y="5584197"/>
            <a:ext cx="2507399" cy="52318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46285"/>
              </a:buClr>
              <a:buSzPts val="1400"/>
              <a:buFont typeface="DM Sans Medium"/>
              <a:buNone/>
            </a:pPr>
            <a:r>
              <a:rPr b="0" i="0" lang="en-US" sz="1400" u="none" cap="none" strike="noStrike">
                <a:solidFill>
                  <a:srgbClr val="546285"/>
                </a:solidFill>
                <a:latin typeface="DM Sans Medium"/>
                <a:ea typeface="DM Sans Medium"/>
                <a:cs typeface="DM Sans Medium"/>
                <a:sym typeface="DM Sans Medium"/>
              </a:rPr>
              <a:t>Usability and </a:t>
            </a:r>
            <a:br>
              <a:rPr b="0" i="0" lang="en-US" sz="1400" u="none" cap="none" strike="noStrike">
                <a:solidFill>
                  <a:srgbClr val="546285"/>
                </a:solidFill>
                <a:latin typeface="DM Sans Medium"/>
                <a:ea typeface="DM Sans Medium"/>
                <a:cs typeface="DM Sans Medium"/>
                <a:sym typeface="DM Sans Medium"/>
              </a:rPr>
            </a:br>
            <a:r>
              <a:rPr b="0" i="0" lang="en-US" sz="1400" u="none" cap="none" strike="noStrike">
                <a:solidFill>
                  <a:srgbClr val="546285"/>
                </a:solidFill>
                <a:latin typeface="DM Sans Medium"/>
                <a:ea typeface="DM Sans Medium"/>
                <a:cs typeface="DM Sans Medium"/>
                <a:sym typeface="DM Sans Medium"/>
              </a:rPr>
              <a:t>Customer Love</a:t>
            </a:r>
            <a:endParaRPr b="0" i="0" sz="1400" u="none" cap="none" strike="noStrike">
              <a:solidFill>
                <a:srgbClr val="000000"/>
              </a:solidFill>
              <a:latin typeface="Arial"/>
              <a:ea typeface="Arial"/>
              <a:cs typeface="Arial"/>
              <a:sym typeface="Arial"/>
            </a:endParaRPr>
          </a:p>
        </p:txBody>
      </p:sp>
      <p:sp>
        <p:nvSpPr>
          <p:cNvPr id="765" name="Google Shape;765;p23"/>
          <p:cNvSpPr/>
          <p:nvPr/>
        </p:nvSpPr>
        <p:spPr>
          <a:xfrm rot="10800000">
            <a:off x="8363651" y="3731229"/>
            <a:ext cx="2560320" cy="2560320"/>
          </a:xfrm>
          <a:custGeom>
            <a:rect b="b" l="l" r="r" t="t"/>
            <a:pathLst>
              <a:path extrusionOk="0" h="2725058" w="2744446">
                <a:moveTo>
                  <a:pt x="2744446" y="37"/>
                </a:moveTo>
                <a:lnTo>
                  <a:pt x="2744446" y="1210414"/>
                </a:lnTo>
                <a:lnTo>
                  <a:pt x="2742968" y="1210339"/>
                </a:lnTo>
                <a:cubicBezTo>
                  <a:pt x="1949182" y="1210339"/>
                  <a:pt x="1296298" y="1813612"/>
                  <a:pt x="1217788" y="2586685"/>
                </a:cubicBezTo>
                <a:lnTo>
                  <a:pt x="1210801" y="2725058"/>
                </a:lnTo>
                <a:lnTo>
                  <a:pt x="0" y="2725058"/>
                </a:lnTo>
                <a:lnTo>
                  <a:pt x="3106" y="2602259"/>
                </a:lnTo>
                <a:cubicBezTo>
                  <a:pt x="76583" y="1152710"/>
                  <a:pt x="1275161" y="0"/>
                  <a:pt x="2742968" y="0"/>
                </a:cubicBezTo>
                <a:close/>
              </a:path>
            </a:pathLst>
          </a:custGeom>
          <a:solidFill>
            <a:srgbClr val="6A35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6" name="Google Shape;766;p23"/>
          <p:cNvSpPr/>
          <p:nvPr/>
        </p:nvSpPr>
        <p:spPr>
          <a:xfrm rot="-5400000">
            <a:off x="5277751" y="3731230"/>
            <a:ext cx="2560320" cy="2560320"/>
          </a:xfrm>
          <a:custGeom>
            <a:rect b="b" l="l" r="r" t="t"/>
            <a:pathLst>
              <a:path extrusionOk="0" h="2725058" w="2744446">
                <a:moveTo>
                  <a:pt x="2744446" y="37"/>
                </a:moveTo>
                <a:lnTo>
                  <a:pt x="2744446" y="1210414"/>
                </a:lnTo>
                <a:lnTo>
                  <a:pt x="2742968" y="1210339"/>
                </a:lnTo>
                <a:cubicBezTo>
                  <a:pt x="1949182" y="1210339"/>
                  <a:pt x="1296298" y="1813612"/>
                  <a:pt x="1217788" y="2586685"/>
                </a:cubicBezTo>
                <a:lnTo>
                  <a:pt x="1210801" y="2725058"/>
                </a:lnTo>
                <a:lnTo>
                  <a:pt x="0" y="2725058"/>
                </a:lnTo>
                <a:lnTo>
                  <a:pt x="3106" y="2602259"/>
                </a:lnTo>
                <a:cubicBezTo>
                  <a:pt x="76583" y="1152710"/>
                  <a:pt x="1275161" y="0"/>
                  <a:pt x="2742968" y="0"/>
                </a:cubicBezTo>
                <a:close/>
              </a:path>
            </a:pathLst>
          </a:custGeom>
          <a:solidFill>
            <a:srgbClr val="6A35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p23"/>
          <p:cNvSpPr/>
          <p:nvPr/>
        </p:nvSpPr>
        <p:spPr>
          <a:xfrm>
            <a:off x="5277619" y="613084"/>
            <a:ext cx="2560320" cy="2560320"/>
          </a:xfrm>
          <a:custGeom>
            <a:rect b="b" l="l" r="r" t="t"/>
            <a:pathLst>
              <a:path extrusionOk="0" h="2725058" w="2744446">
                <a:moveTo>
                  <a:pt x="2744446" y="37"/>
                </a:moveTo>
                <a:lnTo>
                  <a:pt x="2744446" y="1210414"/>
                </a:lnTo>
                <a:lnTo>
                  <a:pt x="2742968" y="1210339"/>
                </a:lnTo>
                <a:cubicBezTo>
                  <a:pt x="1949182" y="1210339"/>
                  <a:pt x="1296298" y="1813612"/>
                  <a:pt x="1217788" y="2586685"/>
                </a:cubicBezTo>
                <a:lnTo>
                  <a:pt x="1210801" y="2725058"/>
                </a:lnTo>
                <a:lnTo>
                  <a:pt x="0" y="2725058"/>
                </a:lnTo>
                <a:lnTo>
                  <a:pt x="3106" y="2602259"/>
                </a:lnTo>
                <a:cubicBezTo>
                  <a:pt x="76583" y="1152710"/>
                  <a:pt x="1275161" y="0"/>
                  <a:pt x="2742968" y="0"/>
                </a:cubicBezTo>
                <a:close/>
              </a:path>
            </a:pathLst>
          </a:custGeom>
          <a:solidFill>
            <a:srgbClr val="6A35FF"/>
          </a:solidFill>
          <a:ln cap="flat" cmpd="sng" w="12700">
            <a:solidFill>
              <a:srgbClr val="F3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8" name="Google Shape;768;p23"/>
          <p:cNvSpPr txBox="1"/>
          <p:nvPr/>
        </p:nvSpPr>
        <p:spPr>
          <a:xfrm>
            <a:off x="5259201" y="3945773"/>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Easy and Fast Setup</a:t>
            </a:r>
            <a:endParaRPr b="0" i="0" sz="1400" u="none" cap="none" strike="noStrike">
              <a:solidFill>
                <a:srgbClr val="000000"/>
              </a:solidFill>
              <a:latin typeface="Arial"/>
              <a:ea typeface="Arial"/>
              <a:cs typeface="Arial"/>
              <a:sym typeface="Arial"/>
            </a:endParaRPr>
          </a:p>
        </p:txBody>
      </p:sp>
      <p:sp>
        <p:nvSpPr>
          <p:cNvPr id="769" name="Google Shape;769;p23"/>
          <p:cNvSpPr txBox="1"/>
          <p:nvPr/>
        </p:nvSpPr>
        <p:spPr>
          <a:xfrm>
            <a:off x="5680511" y="4716859"/>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Donation </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Alerts</a:t>
            </a:r>
            <a:endParaRPr b="0" i="0" sz="1400" u="none" cap="none" strike="noStrike">
              <a:solidFill>
                <a:srgbClr val="000000"/>
              </a:solidFill>
              <a:latin typeface="Arial"/>
              <a:ea typeface="Arial"/>
              <a:cs typeface="Arial"/>
              <a:sym typeface="Arial"/>
            </a:endParaRPr>
          </a:p>
        </p:txBody>
      </p:sp>
      <p:sp>
        <p:nvSpPr>
          <p:cNvPr id="770" name="Google Shape;770;p23"/>
          <p:cNvSpPr txBox="1"/>
          <p:nvPr/>
        </p:nvSpPr>
        <p:spPr>
          <a:xfrm>
            <a:off x="6515533" y="5385577"/>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2-Click</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Donations</a:t>
            </a:r>
            <a:endParaRPr b="0" i="0" sz="1400" u="none" cap="none" strike="noStrike">
              <a:solidFill>
                <a:srgbClr val="000000"/>
              </a:solidFill>
              <a:latin typeface="Arial"/>
              <a:ea typeface="Arial"/>
              <a:cs typeface="Arial"/>
              <a:sym typeface="Arial"/>
            </a:endParaRPr>
          </a:p>
        </p:txBody>
      </p:sp>
      <p:sp>
        <p:nvSpPr>
          <p:cNvPr id="771" name="Google Shape;771;p23"/>
          <p:cNvSpPr txBox="1"/>
          <p:nvPr/>
        </p:nvSpPr>
        <p:spPr>
          <a:xfrm>
            <a:off x="8319916" y="5437745"/>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International</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Support</a:t>
            </a:r>
            <a:endParaRPr b="0" i="0" sz="1400" u="none" cap="none" strike="noStrike">
              <a:solidFill>
                <a:srgbClr val="000000"/>
              </a:solidFill>
              <a:latin typeface="Arial"/>
              <a:ea typeface="Arial"/>
              <a:cs typeface="Arial"/>
              <a:sym typeface="Arial"/>
            </a:endParaRPr>
          </a:p>
        </p:txBody>
      </p:sp>
      <p:sp>
        <p:nvSpPr>
          <p:cNvPr id="772" name="Google Shape;772;p23"/>
          <p:cNvSpPr txBox="1"/>
          <p:nvPr/>
        </p:nvSpPr>
        <p:spPr>
          <a:xfrm>
            <a:off x="9221468" y="4908907"/>
            <a:ext cx="1232253" cy="25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Track Donation</a:t>
            </a:r>
            <a:endParaRPr b="0" i="0" sz="1400" u="none" cap="none" strike="noStrike">
              <a:solidFill>
                <a:srgbClr val="000000"/>
              </a:solidFill>
              <a:latin typeface="Arial"/>
              <a:ea typeface="Arial"/>
              <a:cs typeface="Arial"/>
              <a:sym typeface="Arial"/>
            </a:endParaRPr>
          </a:p>
        </p:txBody>
      </p:sp>
      <p:sp>
        <p:nvSpPr>
          <p:cNvPr id="773" name="Google Shape;773;p23"/>
          <p:cNvSpPr txBox="1"/>
          <p:nvPr/>
        </p:nvSpPr>
        <p:spPr>
          <a:xfrm>
            <a:off x="9691718" y="3945772"/>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Progress Notifications</a:t>
            </a:r>
            <a:endParaRPr b="0" i="0" sz="1400" u="none" cap="none" strike="noStrike">
              <a:solidFill>
                <a:srgbClr val="000000"/>
              </a:solidFill>
              <a:latin typeface="Arial"/>
              <a:ea typeface="Arial"/>
              <a:cs typeface="Arial"/>
              <a:sym typeface="Arial"/>
            </a:endParaRPr>
          </a:p>
        </p:txBody>
      </p:sp>
      <p:sp>
        <p:nvSpPr>
          <p:cNvPr id="774" name="Google Shape;774;p23"/>
          <p:cNvSpPr txBox="1"/>
          <p:nvPr/>
        </p:nvSpPr>
        <p:spPr>
          <a:xfrm>
            <a:off x="9690459" y="2579614"/>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Secure &amp;</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Transparent</a:t>
            </a:r>
            <a:endParaRPr b="0" i="0" sz="1400" u="none" cap="none" strike="noStrike">
              <a:solidFill>
                <a:srgbClr val="000000"/>
              </a:solidFill>
              <a:latin typeface="Arial"/>
              <a:ea typeface="Arial"/>
              <a:cs typeface="Arial"/>
              <a:sym typeface="Arial"/>
            </a:endParaRPr>
          </a:p>
        </p:txBody>
      </p:sp>
      <p:sp>
        <p:nvSpPr>
          <p:cNvPr id="775" name="Google Shape;775;p23"/>
          <p:cNvSpPr txBox="1"/>
          <p:nvPr/>
        </p:nvSpPr>
        <p:spPr>
          <a:xfrm>
            <a:off x="9288958" y="1686263"/>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Instant</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Transactions</a:t>
            </a:r>
            <a:endParaRPr b="0" i="0" sz="1400" u="none" cap="none" strike="noStrike">
              <a:solidFill>
                <a:srgbClr val="000000"/>
              </a:solidFill>
              <a:latin typeface="Arial"/>
              <a:ea typeface="Arial"/>
              <a:cs typeface="Arial"/>
              <a:sym typeface="Arial"/>
            </a:endParaRPr>
          </a:p>
        </p:txBody>
      </p:sp>
      <p:sp>
        <p:nvSpPr>
          <p:cNvPr id="776" name="Google Shape;776;p23"/>
          <p:cNvSpPr txBox="1"/>
          <p:nvPr/>
        </p:nvSpPr>
        <p:spPr>
          <a:xfrm>
            <a:off x="8363651" y="988560"/>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75+ Crypto</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Currencies</a:t>
            </a:r>
            <a:endParaRPr b="0" i="0" sz="1400" u="none" cap="none" strike="noStrike">
              <a:solidFill>
                <a:srgbClr val="000000"/>
              </a:solidFill>
              <a:latin typeface="Arial"/>
              <a:ea typeface="Arial"/>
              <a:cs typeface="Arial"/>
              <a:sym typeface="Arial"/>
            </a:endParaRPr>
          </a:p>
        </p:txBody>
      </p:sp>
      <p:sp>
        <p:nvSpPr>
          <p:cNvPr id="777" name="Google Shape;777;p23"/>
          <p:cNvSpPr txBox="1"/>
          <p:nvPr/>
        </p:nvSpPr>
        <p:spPr>
          <a:xfrm>
            <a:off x="6621013" y="985447"/>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Donation</a:t>
            </a:r>
            <a:br>
              <a:rPr b="0" i="0" lang="en-US" sz="1050" u="none" cap="none" strike="noStrike">
                <a:solidFill>
                  <a:srgbClr val="F3EFFF"/>
                </a:solidFill>
                <a:latin typeface="DM Sans"/>
                <a:ea typeface="DM Sans"/>
                <a:cs typeface="DM Sans"/>
                <a:sym typeface="DM Sans"/>
              </a:rPr>
            </a:br>
            <a:r>
              <a:rPr b="0" i="0" lang="en-US" sz="1050" u="none" cap="none" strike="noStrike">
                <a:solidFill>
                  <a:srgbClr val="F3EFFF"/>
                </a:solidFill>
                <a:latin typeface="DM Sans"/>
                <a:ea typeface="DM Sans"/>
                <a:cs typeface="DM Sans"/>
                <a:sym typeface="DM Sans"/>
              </a:rPr>
              <a:t>Management</a:t>
            </a:r>
            <a:endParaRPr b="0" i="0" sz="1400" u="none" cap="none" strike="noStrike">
              <a:solidFill>
                <a:srgbClr val="000000"/>
              </a:solidFill>
              <a:latin typeface="Arial"/>
              <a:ea typeface="Arial"/>
              <a:cs typeface="Arial"/>
              <a:sym typeface="Arial"/>
            </a:endParaRPr>
          </a:p>
        </p:txBody>
      </p:sp>
      <p:sp>
        <p:nvSpPr>
          <p:cNvPr id="778" name="Google Shape;778;p23"/>
          <p:cNvSpPr txBox="1"/>
          <p:nvPr/>
        </p:nvSpPr>
        <p:spPr>
          <a:xfrm>
            <a:off x="5733329" y="1674883"/>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Fast and Safe Consolidation</a:t>
            </a:r>
            <a:endParaRPr b="0" i="0" sz="1400" u="none" cap="none" strike="noStrike">
              <a:solidFill>
                <a:srgbClr val="000000"/>
              </a:solidFill>
              <a:latin typeface="Arial"/>
              <a:ea typeface="Arial"/>
              <a:cs typeface="Arial"/>
              <a:sym typeface="Arial"/>
            </a:endParaRPr>
          </a:p>
        </p:txBody>
      </p:sp>
      <p:sp>
        <p:nvSpPr>
          <p:cNvPr id="779" name="Google Shape;779;p23"/>
          <p:cNvSpPr txBox="1"/>
          <p:nvPr/>
        </p:nvSpPr>
        <p:spPr>
          <a:xfrm>
            <a:off x="5241193" y="2584134"/>
            <a:ext cx="1232253" cy="4154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3EFFF"/>
              </a:buClr>
              <a:buSzPts val="1050"/>
              <a:buFont typeface="DM Sans"/>
              <a:buNone/>
            </a:pPr>
            <a:r>
              <a:rPr b="0" i="0" lang="en-US" sz="1050" u="none" cap="none" strike="noStrike">
                <a:solidFill>
                  <a:srgbClr val="F3EFFF"/>
                </a:solidFill>
                <a:latin typeface="DM Sans"/>
                <a:ea typeface="DM Sans"/>
                <a:cs typeface="DM Sans"/>
                <a:sym typeface="DM Sans"/>
              </a:rPr>
              <a:t>Metric &amp; Dashboards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5"/>
          <p:cNvSpPr txBox="1"/>
          <p:nvPr/>
        </p:nvSpPr>
        <p:spPr>
          <a:xfrm>
            <a:off x="1715294" y="609354"/>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Customer Story</a:t>
            </a:r>
            <a:endParaRPr b="0" i="0" sz="2800" u="none" cap="none" strike="noStrike">
              <a:solidFill>
                <a:srgbClr val="2D3958"/>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2D3958"/>
              </a:buClr>
              <a:buSzPts val="2800"/>
              <a:buFont typeface="DM Sans Medium"/>
              <a:buNone/>
            </a:pPr>
            <a:r>
              <a:rPr b="0" i="0" lang="en-US" sz="1600" u="none" cap="none" strike="noStrike">
                <a:solidFill>
                  <a:srgbClr val="2D3958"/>
                </a:solidFill>
                <a:latin typeface="DM Sans Medium"/>
                <a:ea typeface="DM Sans Medium"/>
                <a:cs typeface="DM Sans Medium"/>
                <a:sym typeface="DM Sans Medium"/>
              </a:rPr>
              <a:t>Every year, hundreds of journalists are attacked, imprisoned, or killed. For 40 years, “Customer” has been there to defend them and fight for press freedom</a:t>
            </a:r>
            <a:endParaRPr b="0" i="0" sz="1600" u="none" cap="none" strike="noStrike">
              <a:solidFill>
                <a:srgbClr val="2D3958"/>
              </a:solidFill>
              <a:latin typeface="DM Sans Medium"/>
              <a:ea typeface="DM Sans Medium"/>
              <a:cs typeface="DM Sans Medium"/>
              <a:sym typeface="DM Sans Medium"/>
            </a:endParaRPr>
          </a:p>
        </p:txBody>
      </p:sp>
      <p:pic>
        <p:nvPicPr>
          <p:cNvPr descr="Map&#10;&#10;Description automatically generated" id="128" name="Google Shape;128;p45"/>
          <p:cNvPicPr preferRelativeResize="0"/>
          <p:nvPr/>
        </p:nvPicPr>
        <p:blipFill rotWithShape="1">
          <a:blip r:embed="rId3">
            <a:alphaModFix/>
          </a:blip>
          <a:srcRect b="0" l="0" r="0" t="0"/>
          <a:stretch/>
        </p:blipFill>
        <p:spPr>
          <a:xfrm>
            <a:off x="418280" y="2168436"/>
            <a:ext cx="5323362" cy="2804271"/>
          </a:xfrm>
          <a:prstGeom prst="rect">
            <a:avLst/>
          </a:prstGeom>
          <a:noFill/>
          <a:ln>
            <a:noFill/>
          </a:ln>
        </p:spPr>
      </p:pic>
      <p:sp>
        <p:nvSpPr>
          <p:cNvPr id="129" name="Google Shape;129;p45"/>
          <p:cNvSpPr/>
          <p:nvPr/>
        </p:nvSpPr>
        <p:spPr>
          <a:xfrm>
            <a:off x="6311031" y="1756265"/>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45"/>
          <p:cNvSpPr txBox="1"/>
          <p:nvPr/>
        </p:nvSpPr>
        <p:spPr>
          <a:xfrm>
            <a:off x="6487295" y="2146807"/>
            <a:ext cx="2177311"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1400" u="none" cap="none" strike="noStrike">
                <a:solidFill>
                  <a:srgbClr val="2F5597"/>
                </a:solidFill>
                <a:latin typeface="DM Sans Medium"/>
                <a:ea typeface="DM Sans Medium"/>
                <a:cs typeface="DM Sans Medium"/>
                <a:sym typeface="DM Sans Medium"/>
              </a:rPr>
              <a:t>Raised $1,000,000 million in crypto donations</a:t>
            </a:r>
            <a:endParaRPr b="0" i="0" sz="1400" u="none" cap="none" strike="noStrike">
              <a:solidFill>
                <a:srgbClr val="2F5597"/>
              </a:solidFill>
              <a:latin typeface="DM Sans Medium"/>
              <a:ea typeface="DM Sans Medium"/>
              <a:cs typeface="DM Sans Medium"/>
              <a:sym typeface="DM Sans Medium"/>
            </a:endParaRPr>
          </a:p>
        </p:txBody>
      </p:sp>
      <p:sp>
        <p:nvSpPr>
          <p:cNvPr id="131" name="Google Shape;131;p45"/>
          <p:cNvSpPr/>
          <p:nvPr/>
        </p:nvSpPr>
        <p:spPr>
          <a:xfrm>
            <a:off x="9112039" y="1756265"/>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45"/>
          <p:cNvSpPr/>
          <p:nvPr/>
        </p:nvSpPr>
        <p:spPr>
          <a:xfrm>
            <a:off x="6311030" y="3570572"/>
            <a:ext cx="2529900" cy="1519800"/>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p45"/>
          <p:cNvSpPr/>
          <p:nvPr/>
        </p:nvSpPr>
        <p:spPr>
          <a:xfrm>
            <a:off x="9112039" y="3570572"/>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45"/>
          <p:cNvSpPr txBox="1"/>
          <p:nvPr/>
        </p:nvSpPr>
        <p:spPr>
          <a:xfrm>
            <a:off x="9261149" y="2146807"/>
            <a:ext cx="2231619"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1400" u="none" cap="none" strike="noStrike">
                <a:solidFill>
                  <a:srgbClr val="2F5597"/>
                </a:solidFill>
                <a:latin typeface="DM Sans Medium"/>
                <a:ea typeface="DM Sans Medium"/>
                <a:cs typeface="DM Sans Medium"/>
                <a:sym typeface="DM Sans Medium"/>
              </a:rPr>
              <a:t>Started accepting crypto donations in November ’21</a:t>
            </a:r>
            <a:endParaRPr b="0" i="0" sz="1400" u="none" cap="none" strike="noStrike">
              <a:solidFill>
                <a:srgbClr val="2F5597"/>
              </a:solidFill>
              <a:latin typeface="DM Sans Medium"/>
              <a:ea typeface="DM Sans Medium"/>
              <a:cs typeface="DM Sans Medium"/>
              <a:sym typeface="DM Sans Medium"/>
            </a:endParaRPr>
          </a:p>
        </p:txBody>
      </p:sp>
      <p:sp>
        <p:nvSpPr>
          <p:cNvPr id="135" name="Google Shape;135;p45"/>
          <p:cNvSpPr txBox="1"/>
          <p:nvPr/>
        </p:nvSpPr>
        <p:spPr>
          <a:xfrm>
            <a:off x="6487294" y="3961114"/>
            <a:ext cx="2177311"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1400" u="none" cap="none" strike="noStrike">
                <a:solidFill>
                  <a:srgbClr val="2F5597"/>
                </a:solidFill>
                <a:latin typeface="DM Sans Medium"/>
                <a:ea typeface="DM Sans Medium"/>
                <a:cs typeface="DM Sans Medium"/>
                <a:sym typeface="DM Sans Medium"/>
              </a:rPr>
              <a:t>Utilizing 3</a:t>
            </a:r>
            <a:r>
              <a:rPr b="0" baseline="30000" i="0" lang="en-US" sz="1400" u="none" cap="none" strike="noStrike">
                <a:solidFill>
                  <a:srgbClr val="2F5597"/>
                </a:solidFill>
                <a:latin typeface="DM Sans Medium"/>
                <a:ea typeface="DM Sans Medium"/>
                <a:cs typeface="DM Sans Medium"/>
                <a:sym typeface="DM Sans Medium"/>
              </a:rPr>
              <a:t>rd</a:t>
            </a:r>
            <a:r>
              <a:rPr b="0" i="0" lang="en-US" sz="1400" u="none" cap="none" strike="noStrike">
                <a:solidFill>
                  <a:srgbClr val="2F5597"/>
                </a:solidFill>
                <a:latin typeface="DM Sans Medium"/>
                <a:ea typeface="DM Sans Medium"/>
                <a:cs typeface="DM Sans Medium"/>
                <a:sym typeface="DM Sans Medium"/>
              </a:rPr>
              <a:t> party vendor to convert crypto to USD </a:t>
            </a:r>
            <a:endParaRPr b="0" i="0" sz="1400" u="none" cap="none" strike="noStrike">
              <a:solidFill>
                <a:srgbClr val="2F5597"/>
              </a:solidFill>
              <a:latin typeface="DM Sans Medium"/>
              <a:ea typeface="DM Sans Medium"/>
              <a:cs typeface="DM Sans Medium"/>
              <a:sym typeface="DM Sans Medium"/>
            </a:endParaRPr>
          </a:p>
        </p:txBody>
      </p:sp>
      <p:sp>
        <p:nvSpPr>
          <p:cNvPr id="136" name="Google Shape;136;p45"/>
          <p:cNvSpPr txBox="1"/>
          <p:nvPr/>
        </p:nvSpPr>
        <p:spPr>
          <a:xfrm>
            <a:off x="9261148" y="3961114"/>
            <a:ext cx="2231621"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1400" u="none" cap="none" strike="noStrike">
                <a:solidFill>
                  <a:srgbClr val="2F5597"/>
                </a:solidFill>
                <a:latin typeface="DM Sans Medium"/>
                <a:ea typeface="DM Sans Medium"/>
                <a:cs typeface="DM Sans Medium"/>
                <a:sym typeface="DM Sans Medium"/>
              </a:rPr>
              <a:t>15% of giving revenue came from crypto donations</a:t>
            </a:r>
            <a:endParaRPr b="0" i="0" sz="1400" u="none" cap="none" strike="noStrike">
              <a:solidFill>
                <a:srgbClr val="2F5597"/>
              </a:solidFill>
              <a:latin typeface="DM Sans Medium"/>
              <a:ea typeface="DM Sans Medium"/>
              <a:cs typeface="DM Sans Medium"/>
              <a:sym typeface="DM Sans Medium"/>
            </a:endParaRPr>
          </a:p>
        </p:txBody>
      </p:sp>
      <p:sp>
        <p:nvSpPr>
          <p:cNvPr id="137" name="Google Shape;137;p45"/>
          <p:cNvSpPr txBox="1"/>
          <p:nvPr/>
        </p:nvSpPr>
        <p:spPr>
          <a:xfrm>
            <a:off x="584950" y="5941425"/>
            <a:ext cx="5834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*The "numbers in red color"  represent how many journalists were killed in Ukraine war-zone area in 2022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p:nvPr/>
        </p:nvSpPr>
        <p:spPr>
          <a:xfrm>
            <a:off x="2268356" y="3185039"/>
            <a:ext cx="7972433" cy="83009"/>
          </a:xfrm>
          <a:prstGeom prst="rect">
            <a:avLst/>
          </a:prstGeom>
          <a:gradFill>
            <a:gsLst>
              <a:gs pos="0">
                <a:srgbClr val="9672FF"/>
              </a:gs>
              <a:gs pos="13000">
                <a:srgbClr val="9672FF"/>
              </a:gs>
              <a:gs pos="51000">
                <a:srgbClr val="6A35FF"/>
              </a:gs>
              <a:gs pos="91000">
                <a:srgbClr val="4317C0"/>
              </a:gs>
              <a:gs pos="100000">
                <a:srgbClr val="4317C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43" name="Google Shape;143;p12"/>
          <p:cNvSpPr txBox="1"/>
          <p:nvPr/>
        </p:nvSpPr>
        <p:spPr>
          <a:xfrm>
            <a:off x="1715292" y="563521"/>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3600"/>
              <a:buFont typeface="DM Sans Medium"/>
              <a:buNone/>
            </a:pPr>
            <a:r>
              <a:rPr b="0" i="0" lang="en-US" sz="3600" u="none" cap="none" strike="noStrike">
                <a:solidFill>
                  <a:srgbClr val="2D3958"/>
                </a:solidFill>
                <a:latin typeface="DM Sans Medium"/>
                <a:ea typeface="DM Sans Medium"/>
                <a:cs typeface="DM Sans Medium"/>
                <a:sym typeface="DM Sans Medium"/>
              </a:rPr>
              <a:t>Market </a:t>
            </a:r>
            <a:endParaRPr b="0" i="0" sz="1800" u="none" cap="none" strike="noStrike">
              <a:solidFill>
                <a:srgbClr val="2D3958"/>
              </a:solidFill>
              <a:latin typeface="DM Sans Medium"/>
              <a:ea typeface="DM Sans Medium"/>
              <a:cs typeface="DM Sans Medium"/>
              <a:sym typeface="DM Sans Medium"/>
            </a:endParaRPr>
          </a:p>
        </p:txBody>
      </p:sp>
      <p:grpSp>
        <p:nvGrpSpPr>
          <p:cNvPr id="144" name="Google Shape;144;p12"/>
          <p:cNvGrpSpPr/>
          <p:nvPr/>
        </p:nvGrpSpPr>
        <p:grpSpPr>
          <a:xfrm>
            <a:off x="1234329" y="1945800"/>
            <a:ext cx="2829603" cy="2834640"/>
            <a:chOff x="7805737" y="2120704"/>
            <a:chExt cx="3179023" cy="3179023"/>
          </a:xfrm>
        </p:grpSpPr>
        <p:sp>
          <p:nvSpPr>
            <p:cNvPr id="145" name="Google Shape;145;p12"/>
            <p:cNvSpPr/>
            <p:nvPr/>
          </p:nvSpPr>
          <p:spPr>
            <a:xfrm>
              <a:off x="7805737" y="2120704"/>
              <a:ext cx="3179023" cy="3179023"/>
            </a:xfrm>
            <a:prstGeom prst="ellipse">
              <a:avLst/>
            </a:prstGeom>
            <a:solidFill>
              <a:srgbClr val="967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12"/>
            <p:cNvSpPr txBox="1"/>
            <p:nvPr/>
          </p:nvSpPr>
          <p:spPr>
            <a:xfrm>
              <a:off x="8657057" y="3554230"/>
              <a:ext cx="1613739" cy="7938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4000"/>
                <a:buFont typeface="DM Sans"/>
                <a:buNone/>
              </a:pPr>
              <a:r>
                <a:rPr b="0" i="0" lang="en-US" sz="4000" u="none" cap="none" strike="noStrike">
                  <a:solidFill>
                    <a:schemeClr val="lt1"/>
                  </a:solidFill>
                  <a:latin typeface="DM Sans"/>
                  <a:ea typeface="DM Sans"/>
                  <a:cs typeface="DM Sans"/>
                  <a:sym typeface="DM Sans"/>
                </a:rPr>
                <a:t>99B</a:t>
              </a:r>
              <a:endParaRPr b="0" i="0" sz="2000" u="none" cap="none" strike="noStrike">
                <a:solidFill>
                  <a:schemeClr val="dk1"/>
                </a:solidFill>
                <a:latin typeface="DM Sans"/>
                <a:ea typeface="DM Sans"/>
                <a:cs typeface="DM Sans"/>
                <a:sym typeface="DM Sans"/>
              </a:endParaRPr>
            </a:p>
          </p:txBody>
        </p:sp>
        <p:sp>
          <p:nvSpPr>
            <p:cNvPr id="147" name="Google Shape;147;p12"/>
            <p:cNvSpPr txBox="1"/>
            <p:nvPr/>
          </p:nvSpPr>
          <p:spPr>
            <a:xfrm>
              <a:off x="8657057" y="4240144"/>
              <a:ext cx="1476375" cy="27624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DM Sans"/>
                <a:buNone/>
              </a:pPr>
              <a:r>
                <a:rPr b="0" i="0" lang="en-US" sz="1400" u="none" cap="none" strike="noStrike">
                  <a:solidFill>
                    <a:schemeClr val="lt1"/>
                  </a:solidFill>
                  <a:latin typeface="DM Sans"/>
                  <a:ea typeface="DM Sans"/>
                  <a:cs typeface="DM Sans"/>
                  <a:sym typeface="DM Sans"/>
                </a:rPr>
                <a:t>TAM</a:t>
              </a:r>
              <a:endParaRPr b="0" i="0" sz="1800" u="none" cap="none" strike="noStrike">
                <a:solidFill>
                  <a:schemeClr val="dk1"/>
                </a:solidFill>
                <a:latin typeface="DM Sans"/>
                <a:ea typeface="DM Sans"/>
                <a:cs typeface="DM Sans"/>
                <a:sym typeface="DM Sans"/>
              </a:endParaRPr>
            </a:p>
          </p:txBody>
        </p:sp>
      </p:grpSp>
      <p:grpSp>
        <p:nvGrpSpPr>
          <p:cNvPr id="148" name="Google Shape;148;p12"/>
          <p:cNvGrpSpPr/>
          <p:nvPr/>
        </p:nvGrpSpPr>
        <p:grpSpPr>
          <a:xfrm>
            <a:off x="5314579" y="2095000"/>
            <a:ext cx="2194560" cy="2187503"/>
            <a:chOff x="7805737" y="2120704"/>
            <a:chExt cx="3179023" cy="3179023"/>
          </a:xfrm>
        </p:grpSpPr>
        <p:sp>
          <p:nvSpPr>
            <p:cNvPr id="149" name="Google Shape;149;p12"/>
            <p:cNvSpPr/>
            <p:nvPr/>
          </p:nvSpPr>
          <p:spPr>
            <a:xfrm>
              <a:off x="7805737" y="2120704"/>
              <a:ext cx="3179023" cy="3179023"/>
            </a:xfrm>
            <a:prstGeom prst="ellipse">
              <a:avLst/>
            </a:prstGeom>
            <a:solidFill>
              <a:srgbClr val="6A35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50" name="Google Shape;150;p12"/>
            <p:cNvSpPr txBox="1"/>
            <p:nvPr/>
          </p:nvSpPr>
          <p:spPr>
            <a:xfrm>
              <a:off x="8331036" y="3607188"/>
              <a:ext cx="2128500" cy="84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3200"/>
                <a:buFont typeface="DM Sans"/>
                <a:buNone/>
              </a:pPr>
              <a:r>
                <a:rPr b="0" i="0" lang="en-US" sz="3200" u="none" cap="none" strike="noStrike">
                  <a:solidFill>
                    <a:schemeClr val="lt1"/>
                  </a:solidFill>
                  <a:latin typeface="DM Sans"/>
                  <a:ea typeface="DM Sans"/>
                  <a:cs typeface="DM Sans"/>
                  <a:sym typeface="DM Sans"/>
                </a:rPr>
                <a:t>14.9B</a:t>
              </a:r>
              <a:endParaRPr b="0" i="0" sz="2000" u="none" cap="none" strike="noStrike">
                <a:solidFill>
                  <a:schemeClr val="dk1"/>
                </a:solidFill>
                <a:latin typeface="DM Sans"/>
                <a:ea typeface="DM Sans"/>
                <a:cs typeface="DM Sans"/>
                <a:sym typeface="DM Sans"/>
              </a:endParaRPr>
            </a:p>
          </p:txBody>
        </p:sp>
        <p:sp>
          <p:nvSpPr>
            <p:cNvPr id="151" name="Google Shape;151;p12"/>
            <p:cNvSpPr txBox="1"/>
            <p:nvPr/>
          </p:nvSpPr>
          <p:spPr>
            <a:xfrm>
              <a:off x="8657057" y="4294523"/>
              <a:ext cx="1476375" cy="3451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DM Sans"/>
                <a:buNone/>
              </a:pPr>
              <a:r>
                <a:rPr b="0" i="0" lang="en-US" sz="1400" u="none" cap="none" strike="noStrike">
                  <a:solidFill>
                    <a:schemeClr val="lt1"/>
                  </a:solidFill>
                  <a:latin typeface="DM Sans"/>
                  <a:ea typeface="DM Sans"/>
                  <a:cs typeface="DM Sans"/>
                  <a:sym typeface="DM Sans"/>
                </a:rPr>
                <a:t>SAM</a:t>
              </a:r>
              <a:endParaRPr b="0" i="0" sz="1800" u="none" cap="none" strike="noStrike">
                <a:solidFill>
                  <a:schemeClr val="dk1"/>
                </a:solidFill>
                <a:latin typeface="DM Sans"/>
                <a:ea typeface="DM Sans"/>
                <a:cs typeface="DM Sans"/>
                <a:sym typeface="DM Sans"/>
              </a:endParaRPr>
            </a:p>
          </p:txBody>
        </p:sp>
      </p:grpSp>
      <p:grpSp>
        <p:nvGrpSpPr>
          <p:cNvPr id="152" name="Google Shape;152;p12"/>
          <p:cNvGrpSpPr/>
          <p:nvPr/>
        </p:nvGrpSpPr>
        <p:grpSpPr>
          <a:xfrm>
            <a:off x="8921491" y="2352307"/>
            <a:ext cx="1554480" cy="1554480"/>
            <a:chOff x="7805737" y="2120704"/>
            <a:chExt cx="3179023" cy="3179023"/>
          </a:xfrm>
        </p:grpSpPr>
        <p:sp>
          <p:nvSpPr>
            <p:cNvPr id="153" name="Google Shape;153;p12"/>
            <p:cNvSpPr/>
            <p:nvPr/>
          </p:nvSpPr>
          <p:spPr>
            <a:xfrm>
              <a:off x="7805737" y="2120704"/>
              <a:ext cx="3179023" cy="3179023"/>
            </a:xfrm>
            <a:prstGeom prst="ellipse">
              <a:avLst/>
            </a:prstGeom>
            <a:solidFill>
              <a:srgbClr val="4317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54" name="Google Shape;154;p12"/>
            <p:cNvSpPr txBox="1"/>
            <p:nvPr/>
          </p:nvSpPr>
          <p:spPr>
            <a:xfrm>
              <a:off x="8310348" y="3691119"/>
              <a:ext cx="2169900" cy="818400"/>
            </a:xfrm>
            <a:prstGeom prst="rect">
              <a:avLst/>
            </a:prstGeom>
            <a:solidFill>
              <a:srgbClr val="4317C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DM Sans"/>
                <a:buNone/>
              </a:pPr>
              <a:r>
                <a:rPr b="0" i="0" lang="en-US" sz="2000" u="none" cap="none" strike="noStrike">
                  <a:solidFill>
                    <a:schemeClr val="lt1"/>
                  </a:solidFill>
                  <a:latin typeface="DM Sans"/>
                  <a:ea typeface="DM Sans"/>
                  <a:cs typeface="DM Sans"/>
                  <a:sym typeface="DM Sans"/>
                </a:rPr>
                <a:t>2.9B</a:t>
              </a:r>
              <a:endParaRPr b="0" i="0" sz="1600" u="none" cap="none" strike="noStrike">
                <a:solidFill>
                  <a:schemeClr val="dk1"/>
                </a:solidFill>
                <a:latin typeface="DM Sans"/>
                <a:ea typeface="DM Sans"/>
                <a:cs typeface="DM Sans"/>
                <a:sym typeface="DM Sans"/>
              </a:endParaRPr>
            </a:p>
          </p:txBody>
        </p:sp>
        <p:sp>
          <p:nvSpPr>
            <p:cNvPr id="155" name="Google Shape;155;p12"/>
            <p:cNvSpPr txBox="1"/>
            <p:nvPr/>
          </p:nvSpPr>
          <p:spPr>
            <a:xfrm>
              <a:off x="8657051" y="4379886"/>
              <a:ext cx="1476374" cy="566401"/>
            </a:xfrm>
            <a:prstGeom prst="rect">
              <a:avLst/>
            </a:prstGeom>
            <a:solidFill>
              <a:srgbClr val="4317C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DM Sans"/>
                <a:buNone/>
              </a:pPr>
              <a:r>
                <a:rPr b="0" i="0" lang="en-US" sz="1200" u="none" cap="none" strike="noStrike">
                  <a:solidFill>
                    <a:schemeClr val="lt1"/>
                  </a:solidFill>
                  <a:latin typeface="DM Sans"/>
                  <a:ea typeface="DM Sans"/>
                  <a:cs typeface="DM Sans"/>
                  <a:sym typeface="DM Sans"/>
                </a:rPr>
                <a:t>SOM</a:t>
              </a:r>
              <a:endParaRPr b="0" i="0" sz="1800" u="none" cap="none" strike="noStrike">
                <a:solidFill>
                  <a:schemeClr val="dk1"/>
                </a:solidFill>
                <a:latin typeface="DM Sans"/>
                <a:ea typeface="DM Sans"/>
                <a:cs typeface="DM Sans"/>
                <a:sym typeface="DM Sans"/>
              </a:endParaRPr>
            </a:p>
          </p:txBody>
        </p:sp>
      </p:grpSp>
      <p:sp>
        <p:nvSpPr>
          <p:cNvPr id="156" name="Google Shape;15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7" name="Google Shape;157;p12"/>
          <p:cNvSpPr txBox="1"/>
          <p:nvPr/>
        </p:nvSpPr>
        <p:spPr>
          <a:xfrm>
            <a:off x="1116812" y="5000826"/>
            <a:ext cx="294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200"/>
              <a:buFont typeface="DM Sans"/>
              <a:buNone/>
            </a:pPr>
            <a:r>
              <a:rPr b="0" i="0" lang="en-US" sz="1200" u="none" cap="none" strike="noStrike">
                <a:solidFill>
                  <a:srgbClr val="546285"/>
                </a:solidFill>
                <a:latin typeface="DM Sans"/>
                <a:ea typeface="DM Sans"/>
                <a:cs typeface="DM Sans"/>
                <a:sym typeface="DM Sans"/>
              </a:rPr>
              <a:t>10M Global Nonprofits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46285"/>
                </a:solidFill>
                <a:latin typeface="DM Sans"/>
                <a:ea typeface="DM Sans"/>
                <a:cs typeface="DM Sans"/>
                <a:sym typeface="DM Sans"/>
              </a:rPr>
              <a:t>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46285"/>
                </a:solidFill>
                <a:latin typeface="DM Sans"/>
                <a:ea typeface="DM Sans"/>
                <a:cs typeface="DM Sans"/>
                <a:sym typeface="DM Sans"/>
              </a:rPr>
              <a:t>$9.9K ARPU (Annual)</a:t>
            </a:r>
            <a:endParaRPr b="0" i="0" sz="1400" u="none" cap="none" strike="noStrike">
              <a:solidFill>
                <a:srgbClr val="000000"/>
              </a:solidFill>
              <a:latin typeface="Arial"/>
              <a:ea typeface="Arial"/>
              <a:cs typeface="Arial"/>
              <a:sym typeface="Arial"/>
            </a:endParaRPr>
          </a:p>
        </p:txBody>
      </p:sp>
      <p:sp>
        <p:nvSpPr>
          <p:cNvPr id="158" name="Google Shape;158;p12"/>
          <p:cNvSpPr txBox="1"/>
          <p:nvPr/>
        </p:nvSpPr>
        <p:spPr>
          <a:xfrm>
            <a:off x="8406680" y="4978884"/>
            <a:ext cx="294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200"/>
              <a:buFont typeface="DM Sans"/>
              <a:buNone/>
            </a:pPr>
            <a:r>
              <a:rPr b="0" i="0" lang="en-US" sz="1200" u="none" cap="none" strike="noStrike">
                <a:solidFill>
                  <a:srgbClr val="546285"/>
                </a:solidFill>
                <a:latin typeface="DM Sans"/>
                <a:ea typeface="DM Sans"/>
                <a:cs typeface="DM Sans"/>
                <a:sym typeface="DM Sans"/>
              </a:rPr>
              <a:t>20% BixBeta Market Share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46285"/>
                </a:solidFill>
                <a:latin typeface="DM Sans"/>
                <a:ea typeface="DM Sans"/>
                <a:cs typeface="DM Sans"/>
                <a:sym typeface="DM Sans"/>
              </a:rPr>
              <a:t>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46285"/>
                </a:solidFill>
                <a:latin typeface="DM Sans"/>
                <a:ea typeface="DM Sans"/>
                <a:cs typeface="DM Sans"/>
                <a:sym typeface="DM Sans"/>
              </a:rPr>
              <a:t>$14.9B SAM</a:t>
            </a:r>
            <a:endParaRPr b="0" i="0" sz="1200" u="none" cap="none" strike="noStrike">
              <a:solidFill>
                <a:srgbClr val="546285"/>
              </a:solidFill>
              <a:latin typeface="DM Sans"/>
              <a:ea typeface="DM Sans"/>
              <a:cs typeface="DM Sans"/>
              <a:sym typeface="DM Sans"/>
            </a:endParaRPr>
          </a:p>
        </p:txBody>
      </p:sp>
      <p:sp>
        <p:nvSpPr>
          <p:cNvPr id="159" name="Google Shape;159;p12"/>
          <p:cNvSpPr txBox="1"/>
          <p:nvPr/>
        </p:nvSpPr>
        <p:spPr>
          <a:xfrm>
            <a:off x="5054826" y="4968715"/>
            <a:ext cx="2947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200"/>
              <a:buFont typeface="DM Sans"/>
              <a:buNone/>
            </a:pPr>
            <a:r>
              <a:rPr b="0" i="0" lang="en-US" sz="1200" u="none" cap="none" strike="noStrike">
                <a:solidFill>
                  <a:srgbClr val="546285"/>
                </a:solidFill>
                <a:latin typeface="DM Sans"/>
                <a:ea typeface="DM Sans"/>
                <a:cs typeface="DM Sans"/>
                <a:sym typeface="DM Sans"/>
              </a:rPr>
              <a:t>1.5M US Nonprofits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46285"/>
                </a:solidFill>
                <a:latin typeface="DM Sans"/>
                <a:ea typeface="DM Sans"/>
                <a:cs typeface="DM Sans"/>
                <a:sym typeface="DM Sans"/>
              </a:rPr>
              <a:t>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46285"/>
                </a:solidFill>
                <a:latin typeface="DM Sans"/>
                <a:ea typeface="DM Sans"/>
                <a:cs typeface="DM Sans"/>
                <a:sym typeface="DM Sans"/>
              </a:rPr>
              <a:t>$9.9K ARPU (Annual)</a:t>
            </a:r>
            <a:endParaRPr b="0" i="0" sz="1400" u="none" cap="none" strike="noStrike">
              <a:solidFill>
                <a:srgbClr val="000000"/>
              </a:solidFill>
              <a:latin typeface="Arial"/>
              <a:ea typeface="Arial"/>
              <a:cs typeface="Arial"/>
              <a:sym typeface="Arial"/>
            </a:endParaRPr>
          </a:p>
        </p:txBody>
      </p:sp>
      <p:pic>
        <p:nvPicPr>
          <p:cNvPr descr="Earth globe: Africa and Europe with solid fill" id="160" name="Google Shape;160;p12"/>
          <p:cNvPicPr preferRelativeResize="0"/>
          <p:nvPr/>
        </p:nvPicPr>
        <p:blipFill rotWithShape="1">
          <a:blip r:embed="rId3">
            <a:alphaModFix/>
          </a:blip>
          <a:srcRect b="0" l="0" r="0" t="0"/>
          <a:stretch/>
        </p:blipFill>
        <p:spPr>
          <a:xfrm>
            <a:off x="2237647" y="2251886"/>
            <a:ext cx="822960" cy="822960"/>
          </a:xfrm>
          <a:prstGeom prst="rect">
            <a:avLst/>
          </a:prstGeom>
          <a:noFill/>
          <a:ln>
            <a:noFill/>
          </a:ln>
        </p:spPr>
      </p:pic>
      <p:pic>
        <p:nvPicPr>
          <p:cNvPr descr="White American Flag Png - American Flag White Png | Full Size PNG Download  | SeekPNG" id="161" name="Google Shape;161;p12"/>
          <p:cNvPicPr preferRelativeResize="0"/>
          <p:nvPr/>
        </p:nvPicPr>
        <p:blipFill rotWithShape="1">
          <a:blip r:embed="rId4">
            <a:alphaModFix/>
          </a:blip>
          <a:srcRect b="0" l="0" r="0" t="0"/>
          <a:stretch/>
        </p:blipFill>
        <p:spPr>
          <a:xfrm>
            <a:off x="6095998" y="2471574"/>
            <a:ext cx="640080" cy="393895"/>
          </a:xfrm>
          <a:prstGeom prst="rect">
            <a:avLst/>
          </a:prstGeom>
          <a:noFill/>
          <a:ln>
            <a:noFill/>
          </a:ln>
        </p:spPr>
      </p:pic>
      <p:pic>
        <p:nvPicPr>
          <p:cNvPr descr="Badge Heart with solid fill" id="162" name="Google Shape;162;p12"/>
          <p:cNvPicPr preferRelativeResize="0"/>
          <p:nvPr/>
        </p:nvPicPr>
        <p:blipFill rotWithShape="1">
          <a:blip r:embed="rId5">
            <a:alphaModFix/>
          </a:blip>
          <a:srcRect b="0" l="0" r="0" t="0"/>
          <a:stretch/>
        </p:blipFill>
        <p:spPr>
          <a:xfrm>
            <a:off x="9424406" y="2549048"/>
            <a:ext cx="548640" cy="548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p:nvPr/>
        </p:nvSpPr>
        <p:spPr>
          <a:xfrm>
            <a:off x="-953667" y="2086763"/>
            <a:ext cx="8595360" cy="8595360"/>
          </a:xfrm>
          <a:prstGeom prst="ellipse">
            <a:avLst/>
          </a:prstGeom>
          <a:noFill/>
          <a:ln cap="flat" cmpd="sng" w="12700">
            <a:solidFill>
              <a:srgbClr val="F3EF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16"/>
          <p:cNvSpPr/>
          <p:nvPr/>
        </p:nvSpPr>
        <p:spPr>
          <a:xfrm>
            <a:off x="-1877321" y="803925"/>
            <a:ext cx="10972800" cy="10972800"/>
          </a:xfrm>
          <a:prstGeom prst="ellipse">
            <a:avLst/>
          </a:prstGeom>
          <a:noFill/>
          <a:ln cap="flat" cmpd="sng" w="12700">
            <a:solidFill>
              <a:srgbClr val="F3EF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16"/>
          <p:cNvSpPr txBox="1"/>
          <p:nvPr/>
        </p:nvSpPr>
        <p:spPr>
          <a:xfrm>
            <a:off x="1715293" y="458899"/>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Problem</a:t>
            </a:r>
            <a:endParaRPr b="0" i="0" sz="1400" u="none" cap="none" strike="noStrike">
              <a:solidFill>
                <a:srgbClr val="2D3958"/>
              </a:solidFill>
              <a:latin typeface="DM Sans Medium"/>
              <a:ea typeface="DM Sans Medium"/>
              <a:cs typeface="DM Sans Medium"/>
              <a:sym typeface="DM Sans Medium"/>
            </a:endParaRPr>
          </a:p>
        </p:txBody>
      </p:sp>
      <p:sp>
        <p:nvSpPr>
          <p:cNvPr id="171" name="Google Shape;171;p16"/>
          <p:cNvSpPr txBox="1"/>
          <p:nvPr/>
        </p:nvSpPr>
        <p:spPr>
          <a:xfrm>
            <a:off x="1192500" y="1212800"/>
            <a:ext cx="9807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A27ED"/>
              </a:buClr>
              <a:buSzPts val="2000"/>
              <a:buFont typeface="DM Sans"/>
              <a:buNone/>
            </a:pPr>
            <a:r>
              <a:rPr b="1" i="0" lang="en-US" sz="2000" u="none" cap="none" strike="noStrike">
                <a:solidFill>
                  <a:srgbClr val="5A27ED"/>
                </a:solidFill>
                <a:latin typeface="DM Sans"/>
                <a:ea typeface="DM Sans"/>
                <a:cs typeface="DM Sans"/>
                <a:sym typeface="DM Sans"/>
              </a:rPr>
              <a:t>Nonprofits</a:t>
            </a:r>
            <a:r>
              <a:rPr b="0" i="0" lang="en-US" sz="2000" u="none" cap="none" strike="noStrike">
                <a:solidFill>
                  <a:srgbClr val="546285"/>
                </a:solidFill>
                <a:latin typeface="DM Sans"/>
                <a:ea typeface="DM Sans"/>
                <a:cs typeface="DM Sans"/>
                <a:sym typeface="DM Sans"/>
              </a:rPr>
              <a:t> face too many obstacles when accepting crypto donations and have </a:t>
            </a:r>
            <a:r>
              <a:rPr b="1" i="0" lang="en-US" sz="2000" u="none" cap="none" strike="noStrike">
                <a:solidFill>
                  <a:srgbClr val="5A27ED"/>
                </a:solidFill>
                <a:latin typeface="DM Sans"/>
                <a:ea typeface="DM Sans"/>
                <a:cs typeface="DM Sans"/>
                <a:sym typeface="DM Sans"/>
              </a:rPr>
              <a:t>no accounting</a:t>
            </a:r>
            <a:r>
              <a:rPr b="0" i="0" lang="en-US" sz="2000" u="none" cap="none" strike="noStrike">
                <a:solidFill>
                  <a:srgbClr val="546285"/>
                </a:solidFill>
                <a:latin typeface="DM Sans"/>
                <a:ea typeface="DM Sans"/>
                <a:cs typeface="DM Sans"/>
                <a:sym typeface="DM Sans"/>
              </a:rPr>
              <a:t> solution to track, reconcile  and report on crypto transactions.</a:t>
            </a:r>
            <a:endParaRPr b="0" i="0" sz="2000" u="none" cap="none" strike="noStrike">
              <a:solidFill>
                <a:srgbClr val="546285"/>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rgbClr val="546285"/>
              </a:solidFill>
              <a:latin typeface="DM Sans"/>
              <a:ea typeface="DM Sans"/>
              <a:cs typeface="DM Sans"/>
              <a:sym typeface="DM Sans"/>
            </a:endParaRPr>
          </a:p>
        </p:txBody>
      </p:sp>
      <p:sp>
        <p:nvSpPr>
          <p:cNvPr id="172" name="Google Shape;172;p16"/>
          <p:cNvSpPr txBox="1"/>
          <p:nvPr>
            <p:ph idx="12" type="sldNum"/>
          </p:nvPr>
        </p:nvSpPr>
        <p:spPr>
          <a:xfrm>
            <a:off x="84181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3" name="Google Shape;173;p16"/>
          <p:cNvSpPr/>
          <p:nvPr/>
        </p:nvSpPr>
        <p:spPr>
          <a:xfrm>
            <a:off x="2496987" y="3179856"/>
            <a:ext cx="590902" cy="780797"/>
          </a:xfrm>
          <a:custGeom>
            <a:rect b="b" l="l" r="r" t="t"/>
            <a:pathLst>
              <a:path extrusionOk="0" h="780797" w="590902">
                <a:moveTo>
                  <a:pt x="453432" y="157993"/>
                </a:moveTo>
                <a:lnTo>
                  <a:pt x="481023" y="46799"/>
                </a:lnTo>
                <a:lnTo>
                  <a:pt x="412998" y="30040"/>
                </a:lnTo>
                <a:lnTo>
                  <a:pt x="385997" y="138220"/>
                </a:lnTo>
                <a:cubicBezTo>
                  <a:pt x="368215" y="133776"/>
                  <a:pt x="349933" y="129839"/>
                  <a:pt x="331729" y="125483"/>
                </a:cubicBezTo>
                <a:lnTo>
                  <a:pt x="358907" y="16547"/>
                </a:lnTo>
                <a:lnTo>
                  <a:pt x="291221" y="-211"/>
                </a:lnTo>
                <a:lnTo>
                  <a:pt x="263458" y="110817"/>
                </a:lnTo>
                <a:cubicBezTo>
                  <a:pt x="248694" y="107468"/>
                  <a:pt x="234294" y="104085"/>
                  <a:pt x="220263" y="100677"/>
                </a:cubicBezTo>
                <a:lnTo>
                  <a:pt x="126912" y="77384"/>
                </a:lnTo>
                <a:lnTo>
                  <a:pt x="108880" y="149617"/>
                </a:lnTo>
                <a:cubicBezTo>
                  <a:pt x="108880" y="149617"/>
                  <a:pt x="158027" y="160841"/>
                  <a:pt x="158027" y="161848"/>
                </a:cubicBezTo>
                <a:cubicBezTo>
                  <a:pt x="185452" y="168722"/>
                  <a:pt x="190401" y="186987"/>
                  <a:pt x="189565" y="201148"/>
                </a:cubicBezTo>
                <a:lnTo>
                  <a:pt x="157944" y="327761"/>
                </a:lnTo>
                <a:cubicBezTo>
                  <a:pt x="160347" y="328340"/>
                  <a:pt x="162701" y="329096"/>
                  <a:pt x="164991" y="330024"/>
                </a:cubicBezTo>
                <a:lnTo>
                  <a:pt x="157860" y="328261"/>
                </a:lnTo>
                <a:lnTo>
                  <a:pt x="113579" y="505571"/>
                </a:lnTo>
                <a:cubicBezTo>
                  <a:pt x="109558" y="518499"/>
                  <a:pt x="95812" y="525727"/>
                  <a:pt x="82871" y="521710"/>
                </a:cubicBezTo>
                <a:cubicBezTo>
                  <a:pt x="82817" y="521696"/>
                  <a:pt x="82763" y="521676"/>
                  <a:pt x="82709" y="521661"/>
                </a:cubicBezTo>
                <a:lnTo>
                  <a:pt x="82542" y="521661"/>
                </a:lnTo>
                <a:cubicBezTo>
                  <a:pt x="83216" y="522668"/>
                  <a:pt x="33311" y="509425"/>
                  <a:pt x="33311" y="509425"/>
                </a:cubicBezTo>
                <a:lnTo>
                  <a:pt x="-236" y="586853"/>
                </a:lnTo>
                <a:lnTo>
                  <a:pt x="87831" y="608806"/>
                </a:lnTo>
                <a:cubicBezTo>
                  <a:pt x="104604" y="612911"/>
                  <a:pt x="120287" y="617188"/>
                  <a:pt x="136059" y="621209"/>
                </a:cubicBezTo>
                <a:lnTo>
                  <a:pt x="108040" y="733577"/>
                </a:lnTo>
                <a:lnTo>
                  <a:pt x="175642" y="750335"/>
                </a:lnTo>
                <a:lnTo>
                  <a:pt x="203405" y="639141"/>
                </a:lnTo>
                <a:cubicBezTo>
                  <a:pt x="221354" y="644002"/>
                  <a:pt x="239386" y="648607"/>
                  <a:pt x="257334" y="653135"/>
                </a:cubicBezTo>
                <a:lnTo>
                  <a:pt x="229655" y="763828"/>
                </a:lnTo>
                <a:lnTo>
                  <a:pt x="297340" y="780587"/>
                </a:lnTo>
                <a:lnTo>
                  <a:pt x="325354" y="668385"/>
                </a:lnTo>
                <a:cubicBezTo>
                  <a:pt x="440762" y="690172"/>
                  <a:pt x="527659" y="681373"/>
                  <a:pt x="564141" y="577131"/>
                </a:cubicBezTo>
                <a:cubicBezTo>
                  <a:pt x="593580" y="493340"/>
                  <a:pt x="562716" y="444739"/>
                  <a:pt x="501906" y="413148"/>
                </a:cubicBezTo>
                <a:cubicBezTo>
                  <a:pt x="546109" y="402925"/>
                  <a:pt x="579490" y="373930"/>
                  <a:pt x="588380" y="313850"/>
                </a:cubicBezTo>
                <a:lnTo>
                  <a:pt x="589132" y="313516"/>
                </a:lnTo>
                <a:cubicBezTo>
                  <a:pt x="601380" y="231483"/>
                  <a:pt x="538810" y="187405"/>
                  <a:pt x="453432" y="157993"/>
                </a:cubicBezTo>
                <a:close/>
                <a:moveTo>
                  <a:pt x="434471" y="530210"/>
                </a:moveTo>
                <a:cubicBezTo>
                  <a:pt x="413588" y="614001"/>
                  <a:pt x="272015" y="568754"/>
                  <a:pt x="226136" y="557441"/>
                </a:cubicBezTo>
                <a:lnTo>
                  <a:pt x="263291" y="408537"/>
                </a:lnTo>
                <a:cubicBezTo>
                  <a:pt x="308998" y="420017"/>
                  <a:pt x="456199" y="442643"/>
                  <a:pt x="434304" y="530210"/>
                </a:cubicBezTo>
                <a:close/>
                <a:moveTo>
                  <a:pt x="455442" y="312343"/>
                </a:moveTo>
                <a:cubicBezTo>
                  <a:pt x="436319" y="388764"/>
                  <a:pt x="318562" y="349881"/>
                  <a:pt x="280316" y="340414"/>
                </a:cubicBezTo>
                <a:lnTo>
                  <a:pt x="313863" y="205420"/>
                </a:lnTo>
                <a:cubicBezTo>
                  <a:pt x="352026" y="214892"/>
                  <a:pt x="475150" y="232656"/>
                  <a:pt x="454936" y="312343"/>
                </a:cubicBezTo>
                <a:close/>
              </a:path>
            </a:pathLst>
          </a:custGeom>
          <a:solidFill>
            <a:srgbClr val="6A3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16"/>
          <p:cNvSpPr/>
          <p:nvPr/>
        </p:nvSpPr>
        <p:spPr>
          <a:xfrm>
            <a:off x="2180763" y="2953363"/>
            <a:ext cx="1250708" cy="1249541"/>
          </a:xfrm>
          <a:custGeom>
            <a:rect b="b" l="l" r="r" t="t"/>
            <a:pathLst>
              <a:path extrusionOk="0" h="1249541" w="1250708">
                <a:moveTo>
                  <a:pt x="625118" y="1249331"/>
                </a:moveTo>
                <a:cubicBezTo>
                  <a:pt x="279741" y="1249331"/>
                  <a:pt x="-236" y="969611"/>
                  <a:pt x="-236" y="624558"/>
                </a:cubicBezTo>
                <a:cubicBezTo>
                  <a:pt x="-236" y="279509"/>
                  <a:pt x="279741" y="-211"/>
                  <a:pt x="625118" y="-211"/>
                </a:cubicBezTo>
                <a:cubicBezTo>
                  <a:pt x="970490" y="-211"/>
                  <a:pt x="1250472" y="279509"/>
                  <a:pt x="1250472" y="624558"/>
                </a:cubicBezTo>
                <a:cubicBezTo>
                  <a:pt x="1250084" y="969449"/>
                  <a:pt x="970328" y="1248938"/>
                  <a:pt x="625118" y="1249331"/>
                </a:cubicBezTo>
                <a:close/>
                <a:moveTo>
                  <a:pt x="625118" y="16547"/>
                </a:moveTo>
                <a:cubicBezTo>
                  <a:pt x="289005" y="16547"/>
                  <a:pt x="16538" y="288764"/>
                  <a:pt x="16538" y="624558"/>
                </a:cubicBezTo>
                <a:cubicBezTo>
                  <a:pt x="16538" y="960356"/>
                  <a:pt x="289005" y="1232573"/>
                  <a:pt x="625118" y="1232573"/>
                </a:cubicBezTo>
                <a:cubicBezTo>
                  <a:pt x="961226" y="1232573"/>
                  <a:pt x="1233698" y="960356"/>
                  <a:pt x="1233698" y="624558"/>
                </a:cubicBezTo>
                <a:cubicBezTo>
                  <a:pt x="1233320" y="288921"/>
                  <a:pt x="961069" y="16925"/>
                  <a:pt x="625118" y="16547"/>
                </a:cubicBezTo>
                <a:close/>
                <a:moveTo>
                  <a:pt x="604137" y="1013960"/>
                </a:moveTo>
                <a:lnTo>
                  <a:pt x="520164" y="993165"/>
                </a:lnTo>
                <a:lnTo>
                  <a:pt x="547849" y="882457"/>
                </a:lnTo>
                <a:cubicBezTo>
                  <a:pt x="535301" y="879295"/>
                  <a:pt x="522680" y="876024"/>
                  <a:pt x="510158" y="872676"/>
                </a:cubicBezTo>
                <a:lnTo>
                  <a:pt x="482439" y="983708"/>
                </a:lnTo>
                <a:lnTo>
                  <a:pt x="398559" y="962914"/>
                </a:lnTo>
                <a:lnTo>
                  <a:pt x="426593" y="850472"/>
                </a:lnTo>
                <a:cubicBezTo>
                  <a:pt x="423319" y="849623"/>
                  <a:pt x="420036" y="848763"/>
                  <a:pt x="416743" y="847904"/>
                </a:cubicBezTo>
                <a:cubicBezTo>
                  <a:pt x="406899" y="845331"/>
                  <a:pt x="396917" y="842719"/>
                  <a:pt x="386518" y="840171"/>
                </a:cubicBezTo>
                <a:lnTo>
                  <a:pt x="288818" y="815812"/>
                </a:lnTo>
                <a:lnTo>
                  <a:pt x="329168" y="722701"/>
                </a:lnTo>
                <a:lnTo>
                  <a:pt x="336147" y="724557"/>
                </a:lnTo>
                <a:cubicBezTo>
                  <a:pt x="345809" y="727115"/>
                  <a:pt x="356007" y="729777"/>
                  <a:pt x="364510" y="731942"/>
                </a:cubicBezTo>
                <a:lnTo>
                  <a:pt x="363330" y="730174"/>
                </a:lnTo>
                <a:lnTo>
                  <a:pt x="385638" y="736857"/>
                </a:lnTo>
                <a:cubicBezTo>
                  <a:pt x="394175" y="739671"/>
                  <a:pt x="403380" y="735035"/>
                  <a:pt x="406192" y="726502"/>
                </a:cubicBezTo>
                <a:cubicBezTo>
                  <a:pt x="406216" y="726433"/>
                  <a:pt x="406236" y="726359"/>
                  <a:pt x="406260" y="726290"/>
                </a:cubicBezTo>
                <a:lnTo>
                  <a:pt x="448507" y="557088"/>
                </a:lnTo>
                <a:lnTo>
                  <a:pt x="448463" y="557073"/>
                </a:lnTo>
                <a:lnTo>
                  <a:pt x="481918" y="423135"/>
                </a:lnTo>
                <a:cubicBezTo>
                  <a:pt x="482576" y="407413"/>
                  <a:pt x="474314" y="397617"/>
                  <a:pt x="456676" y="393203"/>
                </a:cubicBezTo>
                <a:lnTo>
                  <a:pt x="437847" y="388489"/>
                </a:lnTo>
                <a:lnTo>
                  <a:pt x="438309" y="388189"/>
                </a:lnTo>
                <a:cubicBezTo>
                  <a:pt x="429409" y="386034"/>
                  <a:pt x="418233" y="383412"/>
                  <a:pt x="407695" y="381011"/>
                </a:cubicBezTo>
                <a:lnTo>
                  <a:pt x="399355" y="379111"/>
                </a:lnTo>
                <a:lnTo>
                  <a:pt x="421491" y="290449"/>
                </a:lnTo>
                <a:lnTo>
                  <a:pt x="522980" y="315775"/>
                </a:lnTo>
                <a:cubicBezTo>
                  <a:pt x="534373" y="318569"/>
                  <a:pt x="546045" y="321323"/>
                  <a:pt x="557998" y="324044"/>
                </a:cubicBezTo>
                <a:lnTo>
                  <a:pt x="585795" y="212869"/>
                </a:lnTo>
                <a:lnTo>
                  <a:pt x="669758" y="233658"/>
                </a:lnTo>
                <a:lnTo>
                  <a:pt x="642604" y="342506"/>
                </a:lnTo>
                <a:cubicBezTo>
                  <a:pt x="647387" y="343620"/>
                  <a:pt x="652159" y="344720"/>
                  <a:pt x="656926" y="345810"/>
                </a:cubicBezTo>
                <a:cubicBezTo>
                  <a:pt x="664854" y="347627"/>
                  <a:pt x="672746" y="349439"/>
                  <a:pt x="680566" y="351319"/>
                </a:cubicBezTo>
                <a:lnTo>
                  <a:pt x="707572" y="243130"/>
                </a:lnTo>
                <a:lnTo>
                  <a:pt x="791870" y="263900"/>
                </a:lnTo>
                <a:lnTo>
                  <a:pt x="764091" y="375841"/>
                </a:lnTo>
                <a:cubicBezTo>
                  <a:pt x="830671" y="399689"/>
                  <a:pt x="912359" y="442559"/>
                  <a:pt x="898116" y="537978"/>
                </a:cubicBezTo>
                <a:lnTo>
                  <a:pt x="897438" y="542534"/>
                </a:lnTo>
                <a:lnTo>
                  <a:pt x="896627" y="542888"/>
                </a:lnTo>
                <a:cubicBezTo>
                  <a:pt x="888311" y="591203"/>
                  <a:pt x="863772" y="623364"/>
                  <a:pt x="823540" y="638767"/>
                </a:cubicBezTo>
                <a:cubicBezTo>
                  <a:pt x="882276" y="676276"/>
                  <a:pt x="898352" y="730233"/>
                  <a:pt x="872741" y="803134"/>
                </a:cubicBezTo>
                <a:cubicBezTo>
                  <a:pt x="832288" y="918713"/>
                  <a:pt x="729472" y="918693"/>
                  <a:pt x="632274" y="901282"/>
                </a:cubicBezTo>
                <a:close/>
                <a:moveTo>
                  <a:pt x="540516" y="980939"/>
                </a:moveTo>
                <a:lnTo>
                  <a:pt x="591919" y="993661"/>
                </a:lnTo>
                <a:lnTo>
                  <a:pt x="619820" y="881912"/>
                </a:lnTo>
                <a:lnTo>
                  <a:pt x="627595" y="883380"/>
                </a:lnTo>
                <a:cubicBezTo>
                  <a:pt x="760366" y="908441"/>
                  <a:pt x="826808" y="883586"/>
                  <a:pt x="856911" y="797595"/>
                </a:cubicBezTo>
                <a:cubicBezTo>
                  <a:pt x="881956" y="726305"/>
                  <a:pt x="863462" y="677445"/>
                  <a:pt x="798721" y="643805"/>
                </a:cubicBezTo>
                <a:lnTo>
                  <a:pt x="778555" y="633327"/>
                </a:lnTo>
                <a:lnTo>
                  <a:pt x="800701" y="628211"/>
                </a:lnTo>
                <a:cubicBezTo>
                  <a:pt x="846964" y="617512"/>
                  <a:pt x="873154" y="587305"/>
                  <a:pt x="880767" y="535851"/>
                </a:cubicBezTo>
                <a:lnTo>
                  <a:pt x="881445" y="531295"/>
                </a:lnTo>
                <a:lnTo>
                  <a:pt x="882129" y="530990"/>
                </a:lnTo>
                <a:cubicBezTo>
                  <a:pt x="889638" y="466673"/>
                  <a:pt x="849087" y="422801"/>
                  <a:pt x="751382" y="389142"/>
                </a:cubicBezTo>
                <a:lnTo>
                  <a:pt x="744128" y="386648"/>
                </a:lnTo>
                <a:lnTo>
                  <a:pt x="771547" y="276150"/>
                </a:lnTo>
                <a:lnTo>
                  <a:pt x="719800" y="263409"/>
                </a:lnTo>
                <a:lnTo>
                  <a:pt x="692789" y="371613"/>
                </a:lnTo>
                <a:lnTo>
                  <a:pt x="684645" y="369575"/>
                </a:lnTo>
                <a:cubicBezTo>
                  <a:pt x="674285" y="366988"/>
                  <a:pt x="663758" y="364572"/>
                  <a:pt x="653171" y="362146"/>
                </a:cubicBezTo>
                <a:cubicBezTo>
                  <a:pt x="645612" y="360413"/>
                  <a:pt x="638029" y="358675"/>
                  <a:pt x="630460" y="356863"/>
                </a:cubicBezTo>
                <a:lnTo>
                  <a:pt x="622228" y="354889"/>
                </a:lnTo>
                <a:lnTo>
                  <a:pt x="649421" y="245894"/>
                </a:lnTo>
                <a:lnTo>
                  <a:pt x="598013" y="233167"/>
                </a:lnTo>
                <a:lnTo>
                  <a:pt x="570289" y="344038"/>
                </a:lnTo>
                <a:lnTo>
                  <a:pt x="562278" y="342216"/>
                </a:lnTo>
                <a:cubicBezTo>
                  <a:pt x="547470" y="338848"/>
                  <a:pt x="533001" y="335489"/>
                  <a:pt x="518950" y="332047"/>
                </a:cubicBezTo>
                <a:lnTo>
                  <a:pt x="433704" y="310772"/>
                </a:lnTo>
                <a:lnTo>
                  <a:pt x="419771" y="366580"/>
                </a:lnTo>
                <a:cubicBezTo>
                  <a:pt x="433699" y="369330"/>
                  <a:pt x="447465" y="372811"/>
                  <a:pt x="461025" y="377014"/>
                </a:cubicBezTo>
                <a:cubicBezTo>
                  <a:pt x="486346" y="383461"/>
                  <a:pt x="500043" y="400887"/>
                  <a:pt x="498623" y="424868"/>
                </a:cubicBezTo>
                <a:lnTo>
                  <a:pt x="498387" y="426405"/>
                </a:lnTo>
                <a:lnTo>
                  <a:pt x="468663" y="545416"/>
                </a:lnTo>
                <a:lnTo>
                  <a:pt x="468761" y="545461"/>
                </a:lnTo>
                <a:lnTo>
                  <a:pt x="466765" y="553017"/>
                </a:lnTo>
                <a:lnTo>
                  <a:pt x="466377" y="552919"/>
                </a:lnTo>
                <a:lnTo>
                  <a:pt x="466220" y="553400"/>
                </a:lnTo>
                <a:lnTo>
                  <a:pt x="466687" y="553518"/>
                </a:lnTo>
                <a:lnTo>
                  <a:pt x="422400" y="730827"/>
                </a:lnTo>
                <a:cubicBezTo>
                  <a:pt x="417210" y="748298"/>
                  <a:pt x="398824" y="758255"/>
                  <a:pt x="381338" y="753070"/>
                </a:cubicBezTo>
                <a:cubicBezTo>
                  <a:pt x="381171" y="753021"/>
                  <a:pt x="381004" y="752972"/>
                  <a:pt x="380837" y="752918"/>
                </a:cubicBezTo>
                <a:lnTo>
                  <a:pt x="380861" y="752839"/>
                </a:lnTo>
                <a:cubicBezTo>
                  <a:pt x="374447" y="751980"/>
                  <a:pt x="362558" y="748892"/>
                  <a:pt x="338825" y="742602"/>
                </a:cubicBezTo>
                <a:lnTo>
                  <a:pt x="312075" y="804342"/>
                </a:lnTo>
                <a:lnTo>
                  <a:pt x="390543" y="823904"/>
                </a:lnTo>
                <a:cubicBezTo>
                  <a:pt x="401002" y="826462"/>
                  <a:pt x="411067" y="829094"/>
                  <a:pt x="420990" y="831691"/>
                </a:cubicBezTo>
                <a:cubicBezTo>
                  <a:pt x="426961" y="833252"/>
                  <a:pt x="432883" y="834804"/>
                  <a:pt x="438816" y="836316"/>
                </a:cubicBezTo>
                <a:lnTo>
                  <a:pt x="446895" y="838374"/>
                </a:lnTo>
                <a:lnTo>
                  <a:pt x="418891" y="950693"/>
                </a:lnTo>
                <a:lnTo>
                  <a:pt x="470216" y="963415"/>
                </a:lnTo>
                <a:lnTo>
                  <a:pt x="498023" y="852043"/>
                </a:lnTo>
                <a:lnTo>
                  <a:pt x="506285" y="854278"/>
                </a:lnTo>
                <a:cubicBezTo>
                  <a:pt x="524091" y="859104"/>
                  <a:pt x="542177" y="863793"/>
                  <a:pt x="560042" y="868227"/>
                </a:cubicBezTo>
                <a:lnTo>
                  <a:pt x="568191" y="870250"/>
                </a:lnTo>
                <a:close/>
                <a:moveTo>
                  <a:pt x="651697" y="811398"/>
                </a:moveTo>
                <a:cubicBezTo>
                  <a:pt x="611106" y="811398"/>
                  <a:pt x="566603" y="799711"/>
                  <a:pt x="537965" y="792199"/>
                </a:cubicBezTo>
                <a:cubicBezTo>
                  <a:pt x="533006" y="790898"/>
                  <a:pt x="528583" y="789734"/>
                  <a:pt x="524808" y="788801"/>
                </a:cubicBezTo>
                <a:lnTo>
                  <a:pt x="516650" y="786788"/>
                </a:lnTo>
                <a:lnTo>
                  <a:pt x="557870" y="621587"/>
                </a:lnTo>
                <a:lnTo>
                  <a:pt x="566018" y="623639"/>
                </a:lnTo>
                <a:cubicBezTo>
                  <a:pt x="570623" y="624798"/>
                  <a:pt x="576275" y="626065"/>
                  <a:pt x="582684" y="627509"/>
                </a:cubicBezTo>
                <a:cubicBezTo>
                  <a:pt x="629354" y="638011"/>
                  <a:pt x="707469" y="655590"/>
                  <a:pt x="735488" y="701028"/>
                </a:cubicBezTo>
                <a:cubicBezTo>
                  <a:pt x="743686" y="714153"/>
                  <a:pt x="747067" y="729713"/>
                  <a:pt x="745057" y="745057"/>
                </a:cubicBezTo>
                <a:lnTo>
                  <a:pt x="745725" y="745057"/>
                </a:lnTo>
                <a:lnTo>
                  <a:pt x="743298" y="755461"/>
                </a:lnTo>
                <a:cubicBezTo>
                  <a:pt x="739292" y="773290"/>
                  <a:pt x="728057" y="788659"/>
                  <a:pt x="712271" y="797895"/>
                </a:cubicBezTo>
                <a:cubicBezTo>
                  <a:pt x="695541" y="807798"/>
                  <a:pt x="674221" y="811398"/>
                  <a:pt x="651697" y="811398"/>
                </a:cubicBezTo>
                <a:close/>
                <a:moveTo>
                  <a:pt x="536972" y="774611"/>
                </a:moveTo>
                <a:cubicBezTo>
                  <a:pt x="538648" y="775048"/>
                  <a:pt x="540403" y="775509"/>
                  <a:pt x="542226" y="775986"/>
                </a:cubicBezTo>
                <a:cubicBezTo>
                  <a:pt x="581387" y="786277"/>
                  <a:pt x="662868" y="807651"/>
                  <a:pt x="703724" y="783479"/>
                </a:cubicBezTo>
                <a:cubicBezTo>
                  <a:pt x="714281" y="777390"/>
                  <a:pt x="722144" y="767535"/>
                  <a:pt x="725732" y="755893"/>
                </a:cubicBezTo>
                <a:lnTo>
                  <a:pt x="726853" y="751406"/>
                </a:lnTo>
                <a:cubicBezTo>
                  <a:pt x="730942" y="737368"/>
                  <a:pt x="728892" y="722254"/>
                  <a:pt x="721206" y="709817"/>
                </a:cubicBezTo>
                <a:cubicBezTo>
                  <a:pt x="696893" y="670389"/>
                  <a:pt x="620198" y="653130"/>
                  <a:pt x="578998" y="643859"/>
                </a:cubicBezTo>
                <a:cubicBezTo>
                  <a:pt x="575843" y="643147"/>
                  <a:pt x="572870" y="642475"/>
                  <a:pt x="570102" y="641841"/>
                </a:cubicBezTo>
                <a:close/>
                <a:moveTo>
                  <a:pt x="682198" y="590300"/>
                </a:moveTo>
                <a:cubicBezTo>
                  <a:pt x="648861" y="590300"/>
                  <a:pt x="613239" y="580828"/>
                  <a:pt x="590204" y="574700"/>
                </a:cubicBezTo>
                <a:cubicBezTo>
                  <a:pt x="585967" y="573576"/>
                  <a:pt x="582193" y="572569"/>
                  <a:pt x="578983" y="571774"/>
                </a:cubicBezTo>
                <a:lnTo>
                  <a:pt x="570840" y="569756"/>
                </a:lnTo>
                <a:lnTo>
                  <a:pt x="608432" y="418500"/>
                </a:lnTo>
                <a:lnTo>
                  <a:pt x="616571" y="420518"/>
                </a:lnTo>
                <a:cubicBezTo>
                  <a:pt x="620346" y="421455"/>
                  <a:pt x="624966" y="422472"/>
                  <a:pt x="630200" y="423626"/>
                </a:cubicBezTo>
                <a:cubicBezTo>
                  <a:pt x="668485" y="432071"/>
                  <a:pt x="732574" y="446212"/>
                  <a:pt x="756857" y="485552"/>
                </a:cubicBezTo>
                <a:cubicBezTo>
                  <a:pt x="764559" y="497985"/>
                  <a:pt x="767689" y="512705"/>
                  <a:pt x="765718" y="527190"/>
                </a:cubicBezTo>
                <a:lnTo>
                  <a:pt x="766367" y="527190"/>
                </a:lnTo>
                <a:lnTo>
                  <a:pt x="764264" y="537604"/>
                </a:lnTo>
                <a:cubicBezTo>
                  <a:pt x="760504" y="554716"/>
                  <a:pt x="749795" y="569496"/>
                  <a:pt x="734702" y="578407"/>
                </a:cubicBezTo>
                <a:cubicBezTo>
                  <a:pt x="718556" y="586936"/>
                  <a:pt x="700441" y="591036"/>
                  <a:pt x="682198" y="590300"/>
                </a:cubicBezTo>
                <a:close/>
                <a:moveTo>
                  <a:pt x="591142" y="557608"/>
                </a:moveTo>
                <a:cubicBezTo>
                  <a:pt x="592234" y="557898"/>
                  <a:pt x="593359" y="558197"/>
                  <a:pt x="594519" y="558507"/>
                </a:cubicBezTo>
                <a:cubicBezTo>
                  <a:pt x="628455" y="567522"/>
                  <a:pt x="691624" y="584324"/>
                  <a:pt x="726179" y="563972"/>
                </a:cubicBezTo>
                <a:cubicBezTo>
                  <a:pt x="735060" y="558831"/>
                  <a:pt x="741901" y="550788"/>
                  <a:pt x="745543" y="541199"/>
                </a:cubicBezTo>
                <a:lnTo>
                  <a:pt x="747494" y="533509"/>
                </a:lnTo>
                <a:cubicBezTo>
                  <a:pt x="751495" y="520350"/>
                  <a:pt x="749706" y="506116"/>
                  <a:pt x="742580" y="494351"/>
                </a:cubicBezTo>
                <a:cubicBezTo>
                  <a:pt x="722021" y="461041"/>
                  <a:pt x="659934" y="447347"/>
                  <a:pt x="626582" y="439991"/>
                </a:cubicBezTo>
                <a:cubicBezTo>
                  <a:pt x="624523" y="439539"/>
                  <a:pt x="622557" y="439102"/>
                  <a:pt x="620695" y="438685"/>
                </a:cubicBezTo>
                <a:close/>
              </a:path>
            </a:pathLst>
          </a:custGeom>
          <a:solidFill>
            <a:srgbClr val="3F3D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16"/>
          <p:cNvSpPr/>
          <p:nvPr/>
        </p:nvSpPr>
        <p:spPr>
          <a:xfrm>
            <a:off x="3118621" y="4010806"/>
            <a:ext cx="254990" cy="136868"/>
          </a:xfrm>
          <a:custGeom>
            <a:rect b="b" l="l" r="r" t="t"/>
            <a:pathLst>
              <a:path extrusionOk="0" h="136868" w="254990">
                <a:moveTo>
                  <a:pt x="9141" y="57984"/>
                </a:moveTo>
                <a:cubicBezTo>
                  <a:pt x="24966" y="35741"/>
                  <a:pt x="55845" y="30532"/>
                  <a:pt x="78109" y="46347"/>
                </a:cubicBezTo>
                <a:cubicBezTo>
                  <a:pt x="82026" y="49126"/>
                  <a:pt x="85516" y="52465"/>
                  <a:pt x="88469" y="56256"/>
                </a:cubicBezTo>
                <a:lnTo>
                  <a:pt x="254754" y="-211"/>
                </a:lnTo>
                <a:lnTo>
                  <a:pt x="231704" y="88014"/>
                </a:lnTo>
                <a:lnTo>
                  <a:pt x="77328" y="128105"/>
                </a:lnTo>
                <a:cubicBezTo>
                  <a:pt x="54607" y="143489"/>
                  <a:pt x="23713" y="137552"/>
                  <a:pt x="8315" y="114853"/>
                </a:cubicBezTo>
                <a:cubicBezTo>
                  <a:pt x="-3382" y="97604"/>
                  <a:pt x="-3053" y="74890"/>
                  <a:pt x="9141" y="57984"/>
                </a:cubicBezTo>
                <a:close/>
              </a:path>
            </a:pathLst>
          </a:custGeom>
          <a:solidFill>
            <a:srgbClr val="FFB8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16"/>
          <p:cNvSpPr/>
          <p:nvPr/>
        </p:nvSpPr>
        <p:spPr>
          <a:xfrm>
            <a:off x="4419304" y="4803674"/>
            <a:ext cx="165749" cy="498493"/>
          </a:xfrm>
          <a:custGeom>
            <a:rect b="b" l="l" r="r" t="t"/>
            <a:pathLst>
              <a:path extrusionOk="0" h="498493" w="165749">
                <a:moveTo>
                  <a:pt x="14545" y="491226"/>
                </a:moveTo>
                <a:cubicBezTo>
                  <a:pt x="26802" y="359375"/>
                  <a:pt x="60645" y="230431"/>
                  <a:pt x="114731" y="109538"/>
                </a:cubicBezTo>
                <a:cubicBezTo>
                  <a:pt x="129805" y="75899"/>
                  <a:pt x="146397" y="42996"/>
                  <a:pt x="164508" y="10835"/>
                </a:cubicBezTo>
                <a:cubicBezTo>
                  <a:pt x="169157" y="2557"/>
                  <a:pt x="156428" y="-4877"/>
                  <a:pt x="151774" y="3401"/>
                </a:cubicBezTo>
                <a:cubicBezTo>
                  <a:pt x="85921" y="120537"/>
                  <a:pt x="39787" y="247695"/>
                  <a:pt x="15213" y="379786"/>
                </a:cubicBezTo>
                <a:cubicBezTo>
                  <a:pt x="8382" y="416671"/>
                  <a:pt x="3241" y="453821"/>
                  <a:pt x="-199" y="491226"/>
                </a:cubicBezTo>
                <a:cubicBezTo>
                  <a:pt x="-1069" y="500664"/>
                  <a:pt x="13680" y="500605"/>
                  <a:pt x="14545" y="491226"/>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16"/>
          <p:cNvSpPr/>
          <p:nvPr/>
        </p:nvSpPr>
        <p:spPr>
          <a:xfrm>
            <a:off x="4526379" y="4651758"/>
            <a:ext cx="186759" cy="186584"/>
          </a:xfrm>
          <a:custGeom>
            <a:rect b="b" l="l" r="r" t="t"/>
            <a:pathLst>
              <a:path extrusionOk="0" h="186584" w="186759">
                <a:moveTo>
                  <a:pt x="186760" y="93292"/>
                </a:moveTo>
                <a:cubicBezTo>
                  <a:pt x="186760" y="144816"/>
                  <a:pt x="144952" y="186585"/>
                  <a:pt x="93380" y="186585"/>
                </a:cubicBezTo>
                <a:cubicBezTo>
                  <a:pt x="41808" y="186585"/>
                  <a:pt x="0" y="144816"/>
                  <a:pt x="0" y="93292"/>
                </a:cubicBezTo>
                <a:cubicBezTo>
                  <a:pt x="0" y="41768"/>
                  <a:pt x="41808" y="0"/>
                  <a:pt x="93380" y="0"/>
                </a:cubicBezTo>
                <a:cubicBezTo>
                  <a:pt x="144952" y="0"/>
                  <a:pt x="186760" y="41768"/>
                  <a:pt x="186760" y="93292"/>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16"/>
          <p:cNvSpPr/>
          <p:nvPr/>
        </p:nvSpPr>
        <p:spPr>
          <a:xfrm>
            <a:off x="4434051" y="4978885"/>
            <a:ext cx="107448" cy="323283"/>
          </a:xfrm>
          <a:custGeom>
            <a:rect b="b" l="l" r="r" t="t"/>
            <a:pathLst>
              <a:path extrusionOk="0" h="323283" w="107448">
                <a:moveTo>
                  <a:pt x="9352" y="318495"/>
                </a:moveTo>
                <a:cubicBezTo>
                  <a:pt x="17304" y="232956"/>
                  <a:pt x="39258" y="149302"/>
                  <a:pt x="74349" y="70877"/>
                </a:cubicBezTo>
                <a:cubicBezTo>
                  <a:pt x="84125" y="49052"/>
                  <a:pt x="94888" y="27703"/>
                  <a:pt x="106639" y="6840"/>
                </a:cubicBezTo>
                <a:cubicBezTo>
                  <a:pt x="107892" y="4517"/>
                  <a:pt x="107023" y="1615"/>
                  <a:pt x="104698" y="363"/>
                </a:cubicBezTo>
                <a:cubicBezTo>
                  <a:pt x="102481" y="-830"/>
                  <a:pt x="99724" y="-108"/>
                  <a:pt x="98377" y="2018"/>
                </a:cubicBezTo>
                <a:cubicBezTo>
                  <a:pt x="55654" y="78012"/>
                  <a:pt x="25728" y="160502"/>
                  <a:pt x="9785" y="246198"/>
                </a:cubicBezTo>
                <a:cubicBezTo>
                  <a:pt x="5352" y="270125"/>
                  <a:pt x="2020" y="294224"/>
                  <a:pt x="-212" y="318495"/>
                </a:cubicBezTo>
                <a:cubicBezTo>
                  <a:pt x="-782" y="324618"/>
                  <a:pt x="8792" y="324578"/>
                  <a:pt x="9352" y="318495"/>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16"/>
          <p:cNvSpPr/>
          <p:nvPr/>
        </p:nvSpPr>
        <p:spPr>
          <a:xfrm>
            <a:off x="4503510" y="4880215"/>
            <a:ext cx="121159" cy="121046"/>
          </a:xfrm>
          <a:custGeom>
            <a:rect b="b" l="l" r="r" t="t"/>
            <a:pathLst>
              <a:path extrusionOk="0" h="121046" w="121159">
                <a:moveTo>
                  <a:pt x="121160" y="60523"/>
                </a:moveTo>
                <a:cubicBezTo>
                  <a:pt x="121160" y="93949"/>
                  <a:pt x="94037" y="121046"/>
                  <a:pt x="60580" y="121046"/>
                </a:cubicBezTo>
                <a:cubicBezTo>
                  <a:pt x="27123" y="121046"/>
                  <a:pt x="0" y="93949"/>
                  <a:pt x="0" y="60523"/>
                </a:cubicBezTo>
                <a:cubicBezTo>
                  <a:pt x="0" y="27097"/>
                  <a:pt x="27123" y="0"/>
                  <a:pt x="60580" y="0"/>
                </a:cubicBezTo>
                <a:cubicBezTo>
                  <a:pt x="94037" y="0"/>
                  <a:pt x="121160" y="27097"/>
                  <a:pt x="121160" y="60523"/>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16"/>
          <p:cNvSpPr/>
          <p:nvPr/>
        </p:nvSpPr>
        <p:spPr>
          <a:xfrm>
            <a:off x="4306904" y="4982381"/>
            <a:ext cx="125483" cy="317373"/>
          </a:xfrm>
          <a:custGeom>
            <a:rect b="b" l="l" r="r" t="t"/>
            <a:pathLst>
              <a:path extrusionOk="0" h="317373" w="125483">
                <a:moveTo>
                  <a:pt x="124429" y="309283"/>
                </a:moveTo>
                <a:cubicBezTo>
                  <a:pt x="78034" y="236957"/>
                  <a:pt x="43847" y="157502"/>
                  <a:pt x="23230" y="74103"/>
                </a:cubicBezTo>
                <a:cubicBezTo>
                  <a:pt x="17504" y="50888"/>
                  <a:pt x="12850" y="27443"/>
                  <a:pt x="9267" y="3771"/>
                </a:cubicBezTo>
                <a:cubicBezTo>
                  <a:pt x="8830" y="1168"/>
                  <a:pt x="6358" y="-584"/>
                  <a:pt x="3753" y="-143"/>
                </a:cubicBezTo>
                <a:cubicBezTo>
                  <a:pt x="1271" y="275"/>
                  <a:pt x="-459" y="2543"/>
                  <a:pt x="-213" y="5043"/>
                </a:cubicBezTo>
                <a:cubicBezTo>
                  <a:pt x="12890" y="91215"/>
                  <a:pt x="40073" y="174653"/>
                  <a:pt x="80261" y="252012"/>
                </a:cubicBezTo>
                <a:cubicBezTo>
                  <a:pt x="91495" y="273606"/>
                  <a:pt x="103704" y="294656"/>
                  <a:pt x="116885" y="315161"/>
                </a:cubicBezTo>
                <a:cubicBezTo>
                  <a:pt x="120207" y="320336"/>
                  <a:pt x="127727" y="314429"/>
                  <a:pt x="124429" y="309283"/>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16"/>
          <p:cNvSpPr/>
          <p:nvPr/>
        </p:nvSpPr>
        <p:spPr>
          <a:xfrm>
            <a:off x="4246268" y="4875968"/>
            <a:ext cx="121159" cy="121046"/>
          </a:xfrm>
          <a:custGeom>
            <a:rect b="b" l="l" r="r" t="t"/>
            <a:pathLst>
              <a:path extrusionOk="0" h="121046" w="121159">
                <a:moveTo>
                  <a:pt x="121160" y="60523"/>
                </a:moveTo>
                <a:cubicBezTo>
                  <a:pt x="121160" y="93949"/>
                  <a:pt x="94037" y="121046"/>
                  <a:pt x="60580" y="121046"/>
                </a:cubicBezTo>
                <a:cubicBezTo>
                  <a:pt x="27123" y="121046"/>
                  <a:pt x="0" y="93949"/>
                  <a:pt x="0" y="60523"/>
                </a:cubicBezTo>
                <a:cubicBezTo>
                  <a:pt x="0" y="27097"/>
                  <a:pt x="27123" y="0"/>
                  <a:pt x="60580" y="0"/>
                </a:cubicBezTo>
                <a:cubicBezTo>
                  <a:pt x="94037" y="0"/>
                  <a:pt x="121160" y="27097"/>
                  <a:pt x="121160" y="60523"/>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16"/>
          <p:cNvSpPr/>
          <p:nvPr/>
        </p:nvSpPr>
        <p:spPr>
          <a:xfrm>
            <a:off x="3855575" y="4171617"/>
            <a:ext cx="99530" cy="270121"/>
          </a:xfrm>
          <a:custGeom>
            <a:rect b="b" l="l" r="r" t="t"/>
            <a:pathLst>
              <a:path extrusionOk="0" h="270121" w="99530">
                <a:moveTo>
                  <a:pt x="91122" y="247328"/>
                </a:moveTo>
                <a:cubicBezTo>
                  <a:pt x="106151" y="224565"/>
                  <a:pt x="99865" y="193940"/>
                  <a:pt x="77081" y="178925"/>
                </a:cubicBezTo>
                <a:cubicBezTo>
                  <a:pt x="74653" y="177324"/>
                  <a:pt x="72082" y="175940"/>
                  <a:pt x="69414" y="174791"/>
                </a:cubicBezTo>
                <a:lnTo>
                  <a:pt x="82143" y="-211"/>
                </a:lnTo>
                <a:lnTo>
                  <a:pt x="2515" y="44334"/>
                </a:lnTo>
                <a:lnTo>
                  <a:pt x="2627" y="203692"/>
                </a:lnTo>
                <a:cubicBezTo>
                  <a:pt x="-6533" y="229534"/>
                  <a:pt x="7011" y="257904"/>
                  <a:pt x="32882" y="267057"/>
                </a:cubicBezTo>
                <a:cubicBezTo>
                  <a:pt x="54527" y="274716"/>
                  <a:pt x="78604" y="266561"/>
                  <a:pt x="91122" y="247328"/>
                </a:cubicBezTo>
                <a:close/>
              </a:path>
            </a:pathLst>
          </a:custGeom>
          <a:solidFill>
            <a:srgbClr val="FFB8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16"/>
          <p:cNvSpPr/>
          <p:nvPr/>
        </p:nvSpPr>
        <p:spPr>
          <a:xfrm>
            <a:off x="3840775" y="3693262"/>
            <a:ext cx="108123" cy="602512"/>
          </a:xfrm>
          <a:custGeom>
            <a:rect b="b" l="l" r="r" t="t"/>
            <a:pathLst>
              <a:path extrusionOk="0" h="602512" w="108123">
                <a:moveTo>
                  <a:pt x="86111" y="45406"/>
                </a:moveTo>
                <a:lnTo>
                  <a:pt x="107888" y="602302"/>
                </a:lnTo>
                <a:lnTo>
                  <a:pt x="19423" y="597391"/>
                </a:lnTo>
                <a:lnTo>
                  <a:pt x="-236" y="13087"/>
                </a:lnTo>
                <a:lnTo>
                  <a:pt x="18420" y="4318"/>
                </a:lnTo>
                <a:cubicBezTo>
                  <a:pt x="42158" y="-6843"/>
                  <a:pt x="70457" y="3336"/>
                  <a:pt x="81628" y="27052"/>
                </a:cubicBezTo>
                <a:cubicBezTo>
                  <a:pt x="84341" y="32806"/>
                  <a:pt x="85865" y="39047"/>
                  <a:pt x="86111" y="45406"/>
                </a:cubicBezTo>
                <a:close/>
              </a:path>
            </a:pathLst>
          </a:custGeom>
          <a:solidFill>
            <a:srgbClr val="6A3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16"/>
          <p:cNvSpPr/>
          <p:nvPr/>
        </p:nvSpPr>
        <p:spPr>
          <a:xfrm>
            <a:off x="3564617" y="5010437"/>
            <a:ext cx="88927" cy="232194"/>
          </a:xfrm>
          <a:custGeom>
            <a:rect b="b" l="l" r="r" t="t"/>
            <a:pathLst>
              <a:path extrusionOk="0" h="232194" w="88927">
                <a:moveTo>
                  <a:pt x="88917" y="232194"/>
                </a:moveTo>
                <a:lnTo>
                  <a:pt x="28663" y="232190"/>
                </a:lnTo>
                <a:lnTo>
                  <a:pt x="0" y="0"/>
                </a:lnTo>
                <a:lnTo>
                  <a:pt x="88927" y="5"/>
                </a:lnTo>
                <a:lnTo>
                  <a:pt x="88917" y="232194"/>
                </a:lnTo>
                <a:close/>
              </a:path>
            </a:pathLst>
          </a:custGeom>
          <a:solidFill>
            <a:srgbClr val="FFB8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16"/>
          <p:cNvSpPr/>
          <p:nvPr/>
        </p:nvSpPr>
        <p:spPr>
          <a:xfrm>
            <a:off x="3477076" y="5225427"/>
            <a:ext cx="189369" cy="73097"/>
          </a:xfrm>
          <a:custGeom>
            <a:rect b="b" l="l" r="r" t="t"/>
            <a:pathLst>
              <a:path extrusionOk="0" h="73097" w="189369">
                <a:moveTo>
                  <a:pt x="73165" y="0"/>
                </a:moveTo>
                <a:lnTo>
                  <a:pt x="189369" y="0"/>
                </a:lnTo>
                <a:lnTo>
                  <a:pt x="189369" y="0"/>
                </a:lnTo>
                <a:lnTo>
                  <a:pt x="189369" y="73097"/>
                </a:lnTo>
                <a:lnTo>
                  <a:pt x="189369" y="73097"/>
                </a:lnTo>
                <a:lnTo>
                  <a:pt x="0" y="73097"/>
                </a:lnTo>
                <a:lnTo>
                  <a:pt x="0" y="73097"/>
                </a:lnTo>
                <a:lnTo>
                  <a:pt x="0" y="73097"/>
                </a:lnTo>
                <a:cubicBezTo>
                  <a:pt x="0" y="32726"/>
                  <a:pt x="32757" y="0"/>
                  <a:pt x="73165" y="0"/>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16"/>
          <p:cNvSpPr/>
          <p:nvPr/>
        </p:nvSpPr>
        <p:spPr>
          <a:xfrm>
            <a:off x="3976515" y="4959986"/>
            <a:ext cx="178335" cy="235995"/>
          </a:xfrm>
          <a:custGeom>
            <a:rect b="b" l="l" r="r" t="t"/>
            <a:pathLst>
              <a:path extrusionOk="0" h="235995" w="178335">
                <a:moveTo>
                  <a:pt x="178336" y="210703"/>
                </a:moveTo>
                <a:lnTo>
                  <a:pt x="123655" y="235995"/>
                </a:lnTo>
                <a:lnTo>
                  <a:pt x="0" y="37322"/>
                </a:lnTo>
                <a:lnTo>
                  <a:pt x="80700" y="0"/>
                </a:lnTo>
                <a:lnTo>
                  <a:pt x="178336" y="210703"/>
                </a:lnTo>
                <a:close/>
              </a:path>
            </a:pathLst>
          </a:custGeom>
          <a:solidFill>
            <a:srgbClr val="FFB8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16"/>
          <p:cNvSpPr/>
          <p:nvPr/>
        </p:nvSpPr>
        <p:spPr>
          <a:xfrm rot="-1490469">
            <a:off x="3994094" y="5186024"/>
            <a:ext cx="189368" cy="73097"/>
          </a:xfrm>
          <a:custGeom>
            <a:rect b="b" l="l" r="r" t="t"/>
            <a:pathLst>
              <a:path extrusionOk="0" h="73097" w="189368">
                <a:moveTo>
                  <a:pt x="72929" y="-211"/>
                </a:moveTo>
                <a:lnTo>
                  <a:pt x="189133" y="-211"/>
                </a:lnTo>
                <a:lnTo>
                  <a:pt x="189133" y="-211"/>
                </a:lnTo>
                <a:lnTo>
                  <a:pt x="189133" y="72886"/>
                </a:lnTo>
                <a:lnTo>
                  <a:pt x="189133" y="72886"/>
                </a:lnTo>
                <a:lnTo>
                  <a:pt x="-236" y="72886"/>
                </a:lnTo>
                <a:lnTo>
                  <a:pt x="-236" y="72886"/>
                </a:lnTo>
                <a:lnTo>
                  <a:pt x="-236" y="72886"/>
                </a:lnTo>
                <a:cubicBezTo>
                  <a:pt x="-236" y="32515"/>
                  <a:pt x="32520" y="-211"/>
                  <a:pt x="72929" y="-211"/>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16"/>
          <p:cNvSpPr/>
          <p:nvPr/>
        </p:nvSpPr>
        <p:spPr>
          <a:xfrm>
            <a:off x="3509070" y="4092004"/>
            <a:ext cx="638561" cy="1101339"/>
          </a:xfrm>
          <a:custGeom>
            <a:rect b="b" l="l" r="r" t="t"/>
            <a:pathLst>
              <a:path extrusionOk="0" h="1101339" w="638561">
                <a:moveTo>
                  <a:pt x="1160" y="392653"/>
                </a:moveTo>
                <a:lnTo>
                  <a:pt x="63302" y="1101129"/>
                </a:lnTo>
                <a:lnTo>
                  <a:pt x="146852" y="1091309"/>
                </a:lnTo>
                <a:lnTo>
                  <a:pt x="208601" y="444155"/>
                </a:lnTo>
                <a:lnTo>
                  <a:pt x="549860" y="1061848"/>
                </a:lnTo>
                <a:lnTo>
                  <a:pt x="638325" y="1037297"/>
                </a:lnTo>
                <a:cubicBezTo>
                  <a:pt x="638325" y="1037297"/>
                  <a:pt x="353585" y="186374"/>
                  <a:pt x="331469" y="115177"/>
                </a:cubicBezTo>
                <a:cubicBezTo>
                  <a:pt x="307225" y="37131"/>
                  <a:pt x="115221" y="7154"/>
                  <a:pt x="115221" y="7154"/>
                </a:cubicBezTo>
                <a:lnTo>
                  <a:pt x="107849" y="-211"/>
                </a:lnTo>
                <a:cubicBezTo>
                  <a:pt x="25345" y="110748"/>
                  <a:pt x="-7701" y="254713"/>
                  <a:pt x="1160" y="392653"/>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16"/>
          <p:cNvSpPr/>
          <p:nvPr/>
        </p:nvSpPr>
        <p:spPr>
          <a:xfrm>
            <a:off x="3720797" y="3395131"/>
            <a:ext cx="241421" cy="241194"/>
          </a:xfrm>
          <a:custGeom>
            <a:rect b="b" l="l" r="r" t="t"/>
            <a:pathLst>
              <a:path extrusionOk="0" h="241194" w="241421">
                <a:moveTo>
                  <a:pt x="241421" y="120597"/>
                </a:moveTo>
                <a:cubicBezTo>
                  <a:pt x="241421" y="187202"/>
                  <a:pt x="187377" y="241195"/>
                  <a:pt x="120711" y="241195"/>
                </a:cubicBezTo>
                <a:cubicBezTo>
                  <a:pt x="54044" y="241195"/>
                  <a:pt x="0" y="187202"/>
                  <a:pt x="0" y="120597"/>
                </a:cubicBezTo>
                <a:cubicBezTo>
                  <a:pt x="0" y="53993"/>
                  <a:pt x="54044" y="0"/>
                  <a:pt x="120711" y="0"/>
                </a:cubicBezTo>
                <a:cubicBezTo>
                  <a:pt x="187377" y="0"/>
                  <a:pt x="241421" y="53993"/>
                  <a:pt x="241421" y="120597"/>
                </a:cubicBezTo>
                <a:close/>
              </a:path>
            </a:pathLst>
          </a:custGeom>
          <a:solidFill>
            <a:srgbClr val="FFB8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16"/>
          <p:cNvSpPr/>
          <p:nvPr/>
        </p:nvSpPr>
        <p:spPr>
          <a:xfrm>
            <a:off x="3568003" y="3668225"/>
            <a:ext cx="350230" cy="517046"/>
          </a:xfrm>
          <a:custGeom>
            <a:rect b="b" l="l" r="r" t="t"/>
            <a:pathLst>
              <a:path extrusionOk="0" h="517046" w="350230">
                <a:moveTo>
                  <a:pt x="349053" y="79983"/>
                </a:moveTo>
                <a:lnTo>
                  <a:pt x="265159" y="516836"/>
                </a:lnTo>
                <a:cubicBezTo>
                  <a:pt x="265159" y="516836"/>
                  <a:pt x="137671" y="491406"/>
                  <a:pt x="92259" y="460767"/>
                </a:cubicBezTo>
                <a:cubicBezTo>
                  <a:pt x="74271" y="448585"/>
                  <a:pt x="57954" y="436020"/>
                  <a:pt x="44193" y="424624"/>
                </a:cubicBezTo>
                <a:cubicBezTo>
                  <a:pt x="41490" y="422419"/>
                  <a:pt x="38934" y="420210"/>
                  <a:pt x="36428" y="418098"/>
                </a:cubicBezTo>
                <a:cubicBezTo>
                  <a:pt x="13721" y="398698"/>
                  <a:pt x="-236" y="384263"/>
                  <a:pt x="-236" y="384263"/>
                </a:cubicBezTo>
                <a:cubicBezTo>
                  <a:pt x="-236" y="384263"/>
                  <a:pt x="7037" y="348664"/>
                  <a:pt x="15933" y="306540"/>
                </a:cubicBezTo>
                <a:cubicBezTo>
                  <a:pt x="25861" y="259349"/>
                  <a:pt x="37902" y="203919"/>
                  <a:pt x="44045" y="181278"/>
                </a:cubicBezTo>
                <a:cubicBezTo>
                  <a:pt x="57561" y="131642"/>
                  <a:pt x="103956" y="73801"/>
                  <a:pt x="140128" y="34417"/>
                </a:cubicBezTo>
                <a:cubicBezTo>
                  <a:pt x="166815" y="5319"/>
                  <a:pt x="207401" y="-6691"/>
                  <a:pt x="245647" y="3193"/>
                </a:cubicBezTo>
                <a:lnTo>
                  <a:pt x="311111" y="20084"/>
                </a:lnTo>
                <a:cubicBezTo>
                  <a:pt x="337606" y="26909"/>
                  <a:pt x="354223" y="53139"/>
                  <a:pt x="349053" y="79988"/>
                </a:cubicBezTo>
                <a:close/>
              </a:path>
            </a:pathLst>
          </a:custGeom>
          <a:solidFill>
            <a:srgbClr val="6A3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16"/>
          <p:cNvSpPr/>
          <p:nvPr/>
        </p:nvSpPr>
        <p:spPr>
          <a:xfrm>
            <a:off x="3568003" y="3936035"/>
            <a:ext cx="146409" cy="150494"/>
          </a:xfrm>
          <a:custGeom>
            <a:rect b="b" l="l" r="r" t="t"/>
            <a:pathLst>
              <a:path extrusionOk="0" h="150494" w="146409">
                <a:moveTo>
                  <a:pt x="146173" y="2980"/>
                </a:moveTo>
                <a:cubicBezTo>
                  <a:pt x="146173" y="2980"/>
                  <a:pt x="101056" y="96665"/>
                  <a:pt x="36428" y="150284"/>
                </a:cubicBezTo>
                <a:cubicBezTo>
                  <a:pt x="13721" y="130889"/>
                  <a:pt x="-236" y="116453"/>
                  <a:pt x="-236" y="116453"/>
                </a:cubicBezTo>
                <a:cubicBezTo>
                  <a:pt x="-236" y="116453"/>
                  <a:pt x="7037" y="80855"/>
                  <a:pt x="15933" y="38726"/>
                </a:cubicBezTo>
                <a:cubicBezTo>
                  <a:pt x="70093" y="10149"/>
                  <a:pt x="125924" y="-7866"/>
                  <a:pt x="146173" y="298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16"/>
          <p:cNvSpPr/>
          <p:nvPr/>
        </p:nvSpPr>
        <p:spPr>
          <a:xfrm>
            <a:off x="3247676" y="3760039"/>
            <a:ext cx="580352" cy="370240"/>
          </a:xfrm>
          <a:custGeom>
            <a:rect b="b" l="l" r="r" t="t"/>
            <a:pathLst>
              <a:path extrusionOk="0" h="370240" w="580352">
                <a:moveTo>
                  <a:pt x="546512" y="7491"/>
                </a:moveTo>
                <a:cubicBezTo>
                  <a:pt x="542059" y="5222"/>
                  <a:pt x="537400" y="3376"/>
                  <a:pt x="532603" y="1972"/>
                </a:cubicBezTo>
                <a:cubicBezTo>
                  <a:pt x="512694" y="-3479"/>
                  <a:pt x="491374" y="1427"/>
                  <a:pt x="475858" y="15033"/>
                </a:cubicBezTo>
                <a:lnTo>
                  <a:pt x="210674" y="209095"/>
                </a:lnTo>
                <a:lnTo>
                  <a:pt x="-236" y="279973"/>
                </a:lnTo>
                <a:lnTo>
                  <a:pt x="37867" y="370029"/>
                </a:lnTo>
                <a:lnTo>
                  <a:pt x="352292" y="293314"/>
                </a:lnTo>
                <a:lnTo>
                  <a:pt x="560824" y="108163"/>
                </a:lnTo>
                <a:cubicBezTo>
                  <a:pt x="585805" y="84226"/>
                  <a:pt x="586636" y="44582"/>
                  <a:pt x="562671" y="19624"/>
                </a:cubicBezTo>
                <a:cubicBezTo>
                  <a:pt x="557978" y="14733"/>
                  <a:pt x="552522" y="10633"/>
                  <a:pt x="546512" y="7491"/>
                </a:cubicBezTo>
                <a:close/>
              </a:path>
            </a:pathLst>
          </a:custGeom>
          <a:solidFill>
            <a:srgbClr val="6A3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16"/>
          <p:cNvSpPr/>
          <p:nvPr/>
        </p:nvSpPr>
        <p:spPr>
          <a:xfrm>
            <a:off x="3719351" y="3315484"/>
            <a:ext cx="322342" cy="320948"/>
          </a:xfrm>
          <a:custGeom>
            <a:rect b="b" l="l" r="r" t="t"/>
            <a:pathLst>
              <a:path extrusionOk="0" h="320948" w="322342">
                <a:moveTo>
                  <a:pt x="129066" y="319522"/>
                </a:moveTo>
                <a:cubicBezTo>
                  <a:pt x="146243" y="293827"/>
                  <a:pt x="159803" y="258204"/>
                  <a:pt x="140886" y="233761"/>
                </a:cubicBezTo>
                <a:cubicBezTo>
                  <a:pt x="122215" y="209633"/>
                  <a:pt x="85389" y="213188"/>
                  <a:pt x="56795" y="202508"/>
                </a:cubicBezTo>
                <a:cubicBezTo>
                  <a:pt x="16966" y="187636"/>
                  <a:pt x="-6133" y="140891"/>
                  <a:pt x="1072" y="99023"/>
                </a:cubicBezTo>
                <a:cubicBezTo>
                  <a:pt x="8272" y="57159"/>
                  <a:pt x="41913" y="22454"/>
                  <a:pt x="81988" y="8254"/>
                </a:cubicBezTo>
                <a:cubicBezTo>
                  <a:pt x="122058" y="-5946"/>
                  <a:pt x="167249" y="-1330"/>
                  <a:pt x="206493" y="15025"/>
                </a:cubicBezTo>
                <a:cubicBezTo>
                  <a:pt x="254800" y="35157"/>
                  <a:pt x="296241" y="74094"/>
                  <a:pt x="313619" y="123421"/>
                </a:cubicBezTo>
                <a:cubicBezTo>
                  <a:pt x="330993" y="172748"/>
                  <a:pt x="321704" y="231974"/>
                  <a:pt x="285654" y="269890"/>
                </a:cubicBezTo>
                <a:cubicBezTo>
                  <a:pt x="247010" y="310536"/>
                  <a:pt x="186352" y="321368"/>
                  <a:pt x="130241" y="320710"/>
                </a:cubicBezTo>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16"/>
          <p:cNvSpPr/>
          <p:nvPr/>
        </p:nvSpPr>
        <p:spPr>
          <a:xfrm>
            <a:off x="4004548" y="3488619"/>
            <a:ext cx="438212" cy="459018"/>
          </a:xfrm>
          <a:custGeom>
            <a:rect b="b" l="l" r="r" t="t"/>
            <a:pathLst>
              <a:path extrusionOk="0" h="459018" w="438212">
                <a:moveTo>
                  <a:pt x="33425" y="4189"/>
                </a:moveTo>
                <a:cubicBezTo>
                  <a:pt x="38340" y="31641"/>
                  <a:pt x="68482" y="47231"/>
                  <a:pt x="96186" y="50658"/>
                </a:cubicBezTo>
                <a:cubicBezTo>
                  <a:pt x="123891" y="54085"/>
                  <a:pt x="152548" y="49691"/>
                  <a:pt x="179520" y="56889"/>
                </a:cubicBezTo>
                <a:cubicBezTo>
                  <a:pt x="227065" y="69582"/>
                  <a:pt x="258421" y="115260"/>
                  <a:pt x="275682" y="161308"/>
                </a:cubicBezTo>
                <a:cubicBezTo>
                  <a:pt x="292942" y="207350"/>
                  <a:pt x="300599" y="257045"/>
                  <a:pt x="323025" y="300809"/>
                </a:cubicBezTo>
                <a:cubicBezTo>
                  <a:pt x="345451" y="344578"/>
                  <a:pt x="388932" y="383162"/>
                  <a:pt x="437976" y="379067"/>
                </a:cubicBezTo>
                <a:cubicBezTo>
                  <a:pt x="412193" y="443919"/>
                  <a:pt x="338669" y="475609"/>
                  <a:pt x="273760" y="449851"/>
                </a:cubicBezTo>
                <a:cubicBezTo>
                  <a:pt x="238738" y="435950"/>
                  <a:pt x="211746" y="407177"/>
                  <a:pt x="200133" y="371363"/>
                </a:cubicBezTo>
                <a:cubicBezTo>
                  <a:pt x="182115" y="315795"/>
                  <a:pt x="202796" y="249528"/>
                  <a:pt x="171288" y="200323"/>
                </a:cubicBezTo>
                <a:cubicBezTo>
                  <a:pt x="153856" y="173097"/>
                  <a:pt x="123748" y="157080"/>
                  <a:pt x="94722" y="142811"/>
                </a:cubicBezTo>
                <a:cubicBezTo>
                  <a:pt x="65695" y="128542"/>
                  <a:pt x="35224" y="113896"/>
                  <a:pt x="15762" y="88078"/>
                </a:cubicBezTo>
                <a:cubicBezTo>
                  <a:pt x="-3701" y="62256"/>
                  <a:pt x="-7588" y="21482"/>
                  <a:pt x="16396" y="-211"/>
                </a:cubicBezTo>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16"/>
          <p:cNvSpPr/>
          <p:nvPr/>
        </p:nvSpPr>
        <p:spPr>
          <a:xfrm>
            <a:off x="3046015" y="5289416"/>
            <a:ext cx="1585863" cy="11690"/>
          </a:xfrm>
          <a:custGeom>
            <a:rect b="b" l="l" r="r" t="t"/>
            <a:pathLst>
              <a:path extrusionOk="0" h="11690" w="1585863">
                <a:moveTo>
                  <a:pt x="1579773" y="11480"/>
                </a:moveTo>
                <a:lnTo>
                  <a:pt x="5617" y="11480"/>
                </a:lnTo>
                <a:cubicBezTo>
                  <a:pt x="2383" y="11480"/>
                  <a:pt x="-236" y="8863"/>
                  <a:pt x="-236" y="5637"/>
                </a:cubicBezTo>
                <a:cubicBezTo>
                  <a:pt x="-236" y="2406"/>
                  <a:pt x="2383" y="-211"/>
                  <a:pt x="5617" y="-211"/>
                </a:cubicBezTo>
                <a:lnTo>
                  <a:pt x="1579773" y="-211"/>
                </a:lnTo>
                <a:cubicBezTo>
                  <a:pt x="1583002" y="-211"/>
                  <a:pt x="1585627" y="2406"/>
                  <a:pt x="1585627" y="5637"/>
                </a:cubicBezTo>
                <a:cubicBezTo>
                  <a:pt x="1585627" y="8863"/>
                  <a:pt x="1583002" y="11480"/>
                  <a:pt x="1579773" y="11480"/>
                </a:cubicBezTo>
                <a:close/>
              </a:path>
            </a:pathLst>
          </a:custGeom>
          <a:solidFill>
            <a:srgbClr val="3F3D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16"/>
          <p:cNvSpPr/>
          <p:nvPr/>
        </p:nvSpPr>
        <p:spPr>
          <a:xfrm>
            <a:off x="1139103" y="5289416"/>
            <a:ext cx="1585863" cy="11690"/>
          </a:xfrm>
          <a:custGeom>
            <a:rect b="b" l="l" r="r" t="t"/>
            <a:pathLst>
              <a:path extrusionOk="0" h="11690" w="1585863">
                <a:moveTo>
                  <a:pt x="1579774" y="11480"/>
                </a:moveTo>
                <a:lnTo>
                  <a:pt x="5617" y="11480"/>
                </a:lnTo>
                <a:cubicBezTo>
                  <a:pt x="2383" y="11480"/>
                  <a:pt x="-236" y="8863"/>
                  <a:pt x="-236" y="5637"/>
                </a:cubicBezTo>
                <a:cubicBezTo>
                  <a:pt x="-236" y="2406"/>
                  <a:pt x="2383" y="-211"/>
                  <a:pt x="5617" y="-211"/>
                </a:cubicBezTo>
                <a:lnTo>
                  <a:pt x="1579774" y="-211"/>
                </a:lnTo>
                <a:cubicBezTo>
                  <a:pt x="1583002" y="-211"/>
                  <a:pt x="1585627" y="2406"/>
                  <a:pt x="1585627" y="5637"/>
                </a:cubicBezTo>
                <a:cubicBezTo>
                  <a:pt x="1585627" y="8863"/>
                  <a:pt x="1583002" y="11480"/>
                  <a:pt x="1579774" y="11480"/>
                </a:cubicBezTo>
                <a:close/>
              </a:path>
            </a:pathLst>
          </a:custGeom>
          <a:solidFill>
            <a:srgbClr val="3F3D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16"/>
          <p:cNvSpPr/>
          <p:nvPr/>
        </p:nvSpPr>
        <p:spPr>
          <a:xfrm>
            <a:off x="2082376" y="4989186"/>
            <a:ext cx="125787" cy="248039"/>
          </a:xfrm>
          <a:custGeom>
            <a:rect b="b" l="l" r="r" t="t"/>
            <a:pathLst>
              <a:path extrusionOk="0" h="248039" w="125787">
                <a:moveTo>
                  <a:pt x="68182" y="248040"/>
                </a:moveTo>
                <a:lnTo>
                  <a:pt x="125787" y="230378"/>
                </a:lnTo>
                <a:lnTo>
                  <a:pt x="85015" y="0"/>
                </a:lnTo>
                <a:lnTo>
                  <a:pt x="0" y="26068"/>
                </a:lnTo>
                <a:lnTo>
                  <a:pt x="68182" y="248040"/>
                </a:ln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16"/>
          <p:cNvSpPr/>
          <p:nvPr/>
        </p:nvSpPr>
        <p:spPr>
          <a:xfrm rot="9776346">
            <a:off x="2139732" y="5195205"/>
            <a:ext cx="189369" cy="73097"/>
          </a:xfrm>
          <a:custGeom>
            <a:rect b="b" l="l" r="r" t="t"/>
            <a:pathLst>
              <a:path extrusionOk="0" h="73097" w="189369">
                <a:moveTo>
                  <a:pt x="-236" y="-211"/>
                </a:moveTo>
                <a:lnTo>
                  <a:pt x="189133" y="-211"/>
                </a:lnTo>
                <a:lnTo>
                  <a:pt x="189133" y="-211"/>
                </a:lnTo>
                <a:lnTo>
                  <a:pt x="189133" y="72886"/>
                </a:lnTo>
                <a:lnTo>
                  <a:pt x="189133" y="72886"/>
                </a:lnTo>
                <a:lnTo>
                  <a:pt x="72929" y="72886"/>
                </a:lnTo>
                <a:cubicBezTo>
                  <a:pt x="32520" y="72886"/>
                  <a:pt x="-236" y="40160"/>
                  <a:pt x="-236" y="-211"/>
                </a:cubicBezTo>
                <a:lnTo>
                  <a:pt x="-236" y="-211"/>
                </a:lnTo>
                <a:lnTo>
                  <a:pt x="-236" y="-211"/>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16"/>
          <p:cNvSpPr/>
          <p:nvPr/>
        </p:nvSpPr>
        <p:spPr>
          <a:xfrm>
            <a:off x="1639426" y="5006357"/>
            <a:ext cx="88926" cy="232189"/>
          </a:xfrm>
          <a:custGeom>
            <a:rect b="b" l="l" r="r" t="t"/>
            <a:pathLst>
              <a:path extrusionOk="0" h="232189" w="88926">
                <a:moveTo>
                  <a:pt x="10" y="232190"/>
                </a:moveTo>
                <a:lnTo>
                  <a:pt x="60264" y="232190"/>
                </a:lnTo>
                <a:lnTo>
                  <a:pt x="88927" y="0"/>
                </a:lnTo>
                <a:lnTo>
                  <a:pt x="0" y="5"/>
                </a:lnTo>
                <a:lnTo>
                  <a:pt x="10" y="232190"/>
                </a:ln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16"/>
          <p:cNvSpPr/>
          <p:nvPr/>
        </p:nvSpPr>
        <p:spPr>
          <a:xfrm rot="10799843">
            <a:off x="1626525" y="5221343"/>
            <a:ext cx="189369" cy="73097"/>
          </a:xfrm>
          <a:custGeom>
            <a:rect b="b" l="l" r="r" t="t"/>
            <a:pathLst>
              <a:path extrusionOk="0" h="73097" w="189369">
                <a:moveTo>
                  <a:pt x="-236" y="-211"/>
                </a:moveTo>
                <a:lnTo>
                  <a:pt x="189133" y="-211"/>
                </a:lnTo>
                <a:lnTo>
                  <a:pt x="189133" y="-211"/>
                </a:lnTo>
                <a:lnTo>
                  <a:pt x="189133" y="72886"/>
                </a:lnTo>
                <a:lnTo>
                  <a:pt x="189133" y="72886"/>
                </a:lnTo>
                <a:lnTo>
                  <a:pt x="72929" y="72886"/>
                </a:lnTo>
                <a:cubicBezTo>
                  <a:pt x="32520" y="72886"/>
                  <a:pt x="-236" y="40160"/>
                  <a:pt x="-236" y="-211"/>
                </a:cubicBezTo>
                <a:lnTo>
                  <a:pt x="-236" y="-211"/>
                </a:lnTo>
                <a:lnTo>
                  <a:pt x="-236" y="-211"/>
                </a:ln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16"/>
          <p:cNvSpPr/>
          <p:nvPr/>
        </p:nvSpPr>
        <p:spPr>
          <a:xfrm>
            <a:off x="1639428" y="3810601"/>
            <a:ext cx="158631" cy="668093"/>
          </a:xfrm>
          <a:custGeom>
            <a:rect b="b" l="l" r="r" t="t"/>
            <a:pathLst>
              <a:path extrusionOk="0" h="668093" w="158631">
                <a:moveTo>
                  <a:pt x="15111" y="656469"/>
                </a:moveTo>
                <a:cubicBezTo>
                  <a:pt x="-3589" y="640088"/>
                  <a:pt x="-5462" y="611669"/>
                  <a:pt x="10933" y="592986"/>
                </a:cubicBezTo>
                <a:cubicBezTo>
                  <a:pt x="12683" y="590992"/>
                  <a:pt x="14600" y="589156"/>
                  <a:pt x="16674" y="587506"/>
                </a:cubicBezTo>
                <a:lnTo>
                  <a:pt x="63388" y="-211"/>
                </a:lnTo>
                <a:lnTo>
                  <a:pt x="158395" y="23505"/>
                </a:lnTo>
                <a:lnTo>
                  <a:pt x="82325" y="596801"/>
                </a:lnTo>
                <a:cubicBezTo>
                  <a:pt x="96617" y="617301"/>
                  <a:pt x="91564" y="645494"/>
                  <a:pt x="71046" y="659768"/>
                </a:cubicBezTo>
                <a:cubicBezTo>
                  <a:pt x="53878" y="671714"/>
                  <a:pt x="30755" y="670350"/>
                  <a:pt x="15111" y="656469"/>
                </a:cubicBez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16"/>
          <p:cNvSpPr/>
          <p:nvPr/>
        </p:nvSpPr>
        <p:spPr>
          <a:xfrm>
            <a:off x="1758716" y="3346368"/>
            <a:ext cx="241421" cy="241194"/>
          </a:xfrm>
          <a:custGeom>
            <a:rect b="b" l="l" r="r" t="t"/>
            <a:pathLst>
              <a:path extrusionOk="0" h="241194" w="241421">
                <a:moveTo>
                  <a:pt x="241421" y="120597"/>
                </a:moveTo>
                <a:cubicBezTo>
                  <a:pt x="241421" y="187202"/>
                  <a:pt x="187377" y="241195"/>
                  <a:pt x="120711" y="241195"/>
                </a:cubicBezTo>
                <a:cubicBezTo>
                  <a:pt x="54044" y="241195"/>
                  <a:pt x="0" y="187202"/>
                  <a:pt x="0" y="120597"/>
                </a:cubicBezTo>
                <a:cubicBezTo>
                  <a:pt x="0" y="53993"/>
                  <a:pt x="54044" y="0"/>
                  <a:pt x="120711" y="0"/>
                </a:cubicBezTo>
                <a:cubicBezTo>
                  <a:pt x="187377" y="0"/>
                  <a:pt x="241421" y="53993"/>
                  <a:pt x="241421" y="120597"/>
                </a:cubicBez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16"/>
          <p:cNvSpPr/>
          <p:nvPr/>
        </p:nvSpPr>
        <p:spPr>
          <a:xfrm>
            <a:off x="1692877" y="3646878"/>
            <a:ext cx="377504" cy="449909"/>
          </a:xfrm>
          <a:custGeom>
            <a:rect b="b" l="l" r="r" t="t"/>
            <a:pathLst>
              <a:path extrusionOk="0" h="449909" w="377504">
                <a:moveTo>
                  <a:pt x="21445" y="175169"/>
                </a:moveTo>
                <a:cubicBezTo>
                  <a:pt x="-7243" y="135829"/>
                  <a:pt x="-8127" y="81636"/>
                  <a:pt x="22776" y="44005"/>
                </a:cubicBezTo>
                <a:cubicBezTo>
                  <a:pt x="42942" y="19444"/>
                  <a:pt x="76671" y="-211"/>
                  <a:pt x="132989" y="-211"/>
                </a:cubicBezTo>
                <a:cubicBezTo>
                  <a:pt x="283100" y="-211"/>
                  <a:pt x="340037" y="118732"/>
                  <a:pt x="340037" y="118732"/>
                </a:cubicBezTo>
                <a:cubicBezTo>
                  <a:pt x="340037" y="118732"/>
                  <a:pt x="402154" y="232504"/>
                  <a:pt x="365918" y="335931"/>
                </a:cubicBezTo>
                <a:cubicBezTo>
                  <a:pt x="329686" y="439358"/>
                  <a:pt x="329686" y="449699"/>
                  <a:pt x="329686" y="449699"/>
                </a:cubicBezTo>
                <a:lnTo>
                  <a:pt x="91583" y="429012"/>
                </a:lnTo>
                <a:cubicBezTo>
                  <a:pt x="91583" y="429012"/>
                  <a:pt x="131751" y="326459"/>
                  <a:pt x="21445" y="175169"/>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16"/>
          <p:cNvSpPr/>
          <p:nvPr/>
        </p:nvSpPr>
        <p:spPr>
          <a:xfrm>
            <a:off x="1641132" y="3700806"/>
            <a:ext cx="208243" cy="260790"/>
          </a:xfrm>
          <a:custGeom>
            <a:rect b="b" l="l" r="r" t="t"/>
            <a:pathLst>
              <a:path extrusionOk="0" h="260790" w="208243">
                <a:moveTo>
                  <a:pt x="-236" y="224196"/>
                </a:moveTo>
                <a:lnTo>
                  <a:pt x="51059" y="56540"/>
                </a:lnTo>
                <a:cubicBezTo>
                  <a:pt x="64019" y="14200"/>
                  <a:pt x="108875" y="-9633"/>
                  <a:pt x="151255" y="3314"/>
                </a:cubicBezTo>
                <a:cubicBezTo>
                  <a:pt x="155845" y="4714"/>
                  <a:pt x="160308" y="6531"/>
                  <a:pt x="164574" y="8730"/>
                </a:cubicBezTo>
                <a:lnTo>
                  <a:pt x="164574" y="8730"/>
                </a:lnTo>
                <a:cubicBezTo>
                  <a:pt x="202176" y="28184"/>
                  <a:pt x="218223" y="73441"/>
                  <a:pt x="201262" y="112206"/>
                </a:cubicBezTo>
                <a:lnTo>
                  <a:pt x="136049" y="2605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16"/>
          <p:cNvSpPr/>
          <p:nvPr/>
        </p:nvSpPr>
        <p:spPr>
          <a:xfrm>
            <a:off x="1609031" y="4070930"/>
            <a:ext cx="610465" cy="1106672"/>
          </a:xfrm>
          <a:custGeom>
            <a:rect b="b" l="l" r="r" t="t"/>
            <a:pathLst>
              <a:path extrusionOk="0" h="1106672" w="610465">
                <a:moveTo>
                  <a:pt x="408357" y="-211"/>
                </a:moveTo>
                <a:lnTo>
                  <a:pt x="610229" y="1044402"/>
                </a:lnTo>
                <a:lnTo>
                  <a:pt x="501525" y="1075430"/>
                </a:lnTo>
                <a:lnTo>
                  <a:pt x="237541" y="387639"/>
                </a:lnTo>
                <a:lnTo>
                  <a:pt x="118486" y="1090945"/>
                </a:lnTo>
                <a:lnTo>
                  <a:pt x="4612" y="1106461"/>
                </a:lnTo>
                <a:cubicBezTo>
                  <a:pt x="4612" y="1106461"/>
                  <a:pt x="-45341" y="175900"/>
                  <a:pt x="175428" y="4960"/>
                </a:cubicBezTo>
                <a:close/>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16"/>
          <p:cNvSpPr/>
          <p:nvPr/>
        </p:nvSpPr>
        <p:spPr>
          <a:xfrm>
            <a:off x="1912488" y="3837940"/>
            <a:ext cx="467316" cy="251609"/>
          </a:xfrm>
          <a:custGeom>
            <a:rect b="b" l="l" r="r" t="t"/>
            <a:pathLst>
              <a:path extrusionOk="0" h="251609" w="467316">
                <a:moveTo>
                  <a:pt x="376222" y="124354"/>
                </a:moveTo>
                <a:cubicBezTo>
                  <a:pt x="374472" y="126436"/>
                  <a:pt x="372889" y="128650"/>
                  <a:pt x="371489" y="130978"/>
                </a:cubicBezTo>
                <a:lnTo>
                  <a:pt x="128038" y="142772"/>
                </a:lnTo>
                <a:lnTo>
                  <a:pt x="81161" y="-211"/>
                </a:lnTo>
                <a:lnTo>
                  <a:pt x="-236" y="38442"/>
                </a:lnTo>
                <a:lnTo>
                  <a:pt x="76374" y="251398"/>
                </a:lnTo>
                <a:lnTo>
                  <a:pt x="377460" y="192575"/>
                </a:lnTo>
                <a:cubicBezTo>
                  <a:pt x="396701" y="213561"/>
                  <a:pt x="429330" y="214990"/>
                  <a:pt x="450340" y="195767"/>
                </a:cubicBezTo>
                <a:cubicBezTo>
                  <a:pt x="471346" y="176544"/>
                  <a:pt x="472776" y="143940"/>
                  <a:pt x="453535" y="122955"/>
                </a:cubicBezTo>
                <a:cubicBezTo>
                  <a:pt x="434294" y="101964"/>
                  <a:pt x="401665" y="100535"/>
                  <a:pt x="380655" y="119763"/>
                </a:cubicBezTo>
                <a:cubicBezTo>
                  <a:pt x="379082" y="121197"/>
                  <a:pt x="377603" y="122734"/>
                  <a:pt x="376222" y="124354"/>
                </a:cubicBezTo>
                <a:close/>
              </a:path>
            </a:pathLst>
          </a:custGeom>
          <a:solidFill>
            <a:srgbClr val="A06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6"/>
          <p:cNvSpPr/>
          <p:nvPr/>
        </p:nvSpPr>
        <p:spPr>
          <a:xfrm>
            <a:off x="1875252" y="3691310"/>
            <a:ext cx="160487" cy="263642"/>
          </a:xfrm>
          <a:custGeom>
            <a:rect b="b" l="l" r="r" t="t"/>
            <a:pathLst>
              <a:path extrusionOk="0" h="263642" w="160487">
                <a:moveTo>
                  <a:pt x="321" y="89319"/>
                </a:moveTo>
                <a:cubicBezTo>
                  <a:pt x="-4859" y="45349"/>
                  <a:pt x="26620" y="5513"/>
                  <a:pt x="70631" y="338"/>
                </a:cubicBezTo>
                <a:cubicBezTo>
                  <a:pt x="75404" y="-222"/>
                  <a:pt x="80220" y="-354"/>
                  <a:pt x="85017" y="-55"/>
                </a:cubicBezTo>
                <a:lnTo>
                  <a:pt x="85017" y="-55"/>
                </a:lnTo>
                <a:cubicBezTo>
                  <a:pt x="127274" y="2656"/>
                  <a:pt x="160183" y="37650"/>
                  <a:pt x="160251" y="79955"/>
                </a:cubicBezTo>
                <a:lnTo>
                  <a:pt x="160251" y="241999"/>
                </a:lnTo>
                <a:lnTo>
                  <a:pt x="20826" y="263432"/>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16"/>
          <p:cNvSpPr/>
          <p:nvPr/>
        </p:nvSpPr>
        <p:spPr>
          <a:xfrm>
            <a:off x="1716926" y="3313662"/>
            <a:ext cx="286953" cy="281274"/>
          </a:xfrm>
          <a:custGeom>
            <a:rect b="b" l="l" r="r" t="t"/>
            <a:pathLst>
              <a:path extrusionOk="0" h="281274" w="286953">
                <a:moveTo>
                  <a:pt x="188814" y="274786"/>
                </a:moveTo>
                <a:cubicBezTo>
                  <a:pt x="170698" y="274707"/>
                  <a:pt x="156720" y="255646"/>
                  <a:pt x="157531" y="237567"/>
                </a:cubicBezTo>
                <a:cubicBezTo>
                  <a:pt x="158342" y="219483"/>
                  <a:pt x="170501" y="203574"/>
                  <a:pt x="185147" y="192920"/>
                </a:cubicBezTo>
                <a:cubicBezTo>
                  <a:pt x="199793" y="182265"/>
                  <a:pt x="216970" y="175773"/>
                  <a:pt x="233302" y="167937"/>
                </a:cubicBezTo>
                <a:cubicBezTo>
                  <a:pt x="249633" y="160105"/>
                  <a:pt x="265822" y="150334"/>
                  <a:pt x="275907" y="135294"/>
                </a:cubicBezTo>
                <a:cubicBezTo>
                  <a:pt x="288268" y="115325"/>
                  <a:pt x="290145" y="90593"/>
                  <a:pt x="280935" y="68988"/>
                </a:cubicBezTo>
                <a:cubicBezTo>
                  <a:pt x="271553" y="47693"/>
                  <a:pt x="255438" y="30061"/>
                  <a:pt x="235066" y="18787"/>
                </a:cubicBezTo>
                <a:cubicBezTo>
                  <a:pt x="204752" y="1228"/>
                  <a:pt x="168983" y="-4423"/>
                  <a:pt x="134722" y="2937"/>
                </a:cubicBezTo>
                <a:cubicBezTo>
                  <a:pt x="100869" y="10356"/>
                  <a:pt x="50415" y="30900"/>
                  <a:pt x="30579" y="59296"/>
                </a:cubicBezTo>
                <a:lnTo>
                  <a:pt x="9898" y="115556"/>
                </a:lnTo>
                <a:cubicBezTo>
                  <a:pt x="-11176" y="140872"/>
                  <a:pt x="5141" y="178469"/>
                  <a:pt x="18096" y="208750"/>
                </a:cubicBezTo>
                <a:cubicBezTo>
                  <a:pt x="31051" y="239026"/>
                  <a:pt x="58632" y="261804"/>
                  <a:pt x="89757" y="272635"/>
                </a:cubicBezTo>
                <a:cubicBezTo>
                  <a:pt x="121334" y="282775"/>
                  <a:pt x="155143" y="283786"/>
                  <a:pt x="187270" y="275557"/>
                </a:cubicBezTo>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6"/>
          <p:cNvSpPr/>
          <p:nvPr/>
        </p:nvSpPr>
        <p:spPr>
          <a:xfrm>
            <a:off x="1428929" y="3366147"/>
            <a:ext cx="375721" cy="424071"/>
          </a:xfrm>
          <a:custGeom>
            <a:rect b="b" l="l" r="r" t="t"/>
            <a:pathLst>
              <a:path extrusionOk="0" h="424071" w="375721">
                <a:moveTo>
                  <a:pt x="366495" y="34926"/>
                </a:moveTo>
                <a:cubicBezTo>
                  <a:pt x="357604" y="20691"/>
                  <a:pt x="342192" y="11637"/>
                  <a:pt x="326263" y="6324"/>
                </a:cubicBezTo>
                <a:cubicBezTo>
                  <a:pt x="260032" y="-15767"/>
                  <a:pt x="188415" y="19964"/>
                  <a:pt x="166304" y="86133"/>
                </a:cubicBezTo>
                <a:cubicBezTo>
                  <a:pt x="162726" y="96847"/>
                  <a:pt x="160598" y="107993"/>
                  <a:pt x="159983" y="119271"/>
                </a:cubicBezTo>
                <a:cubicBezTo>
                  <a:pt x="158297" y="150274"/>
                  <a:pt x="168014" y="180594"/>
                  <a:pt x="173725" y="211115"/>
                </a:cubicBezTo>
                <a:cubicBezTo>
                  <a:pt x="179431" y="241637"/>
                  <a:pt x="180571" y="275350"/>
                  <a:pt x="163723" y="301442"/>
                </a:cubicBezTo>
                <a:cubicBezTo>
                  <a:pt x="150896" y="321318"/>
                  <a:pt x="129497" y="333829"/>
                  <a:pt x="108379" y="344513"/>
                </a:cubicBezTo>
                <a:cubicBezTo>
                  <a:pt x="90779" y="353420"/>
                  <a:pt x="71739" y="361777"/>
                  <a:pt x="52090" y="360005"/>
                </a:cubicBezTo>
                <a:cubicBezTo>
                  <a:pt x="32441" y="358227"/>
                  <a:pt x="12694" y="342682"/>
                  <a:pt x="13215" y="322978"/>
                </a:cubicBezTo>
                <a:cubicBezTo>
                  <a:pt x="6634" y="337104"/>
                  <a:pt x="2196" y="352129"/>
                  <a:pt x="34" y="367562"/>
                </a:cubicBezTo>
                <a:cubicBezTo>
                  <a:pt x="-1347" y="383058"/>
                  <a:pt x="2476" y="399777"/>
                  <a:pt x="13677" y="410584"/>
                </a:cubicBezTo>
                <a:cubicBezTo>
                  <a:pt x="29959" y="426292"/>
                  <a:pt x="55762" y="425143"/>
                  <a:pt x="78138" y="421750"/>
                </a:cubicBezTo>
                <a:cubicBezTo>
                  <a:pt x="126583" y="414414"/>
                  <a:pt x="175637" y="400661"/>
                  <a:pt x="213913" y="370095"/>
                </a:cubicBezTo>
                <a:cubicBezTo>
                  <a:pt x="252184" y="339530"/>
                  <a:pt x="277578" y="289201"/>
                  <a:pt x="267498" y="241298"/>
                </a:cubicBezTo>
                <a:cubicBezTo>
                  <a:pt x="263291" y="221284"/>
                  <a:pt x="253392" y="203019"/>
                  <a:pt x="245401" y="184193"/>
                </a:cubicBezTo>
                <a:cubicBezTo>
                  <a:pt x="237405" y="165373"/>
                  <a:pt x="231163" y="144780"/>
                  <a:pt x="234835" y="124663"/>
                </a:cubicBezTo>
                <a:cubicBezTo>
                  <a:pt x="239238" y="103682"/>
                  <a:pt x="252724" y="85731"/>
                  <a:pt x="271661" y="75650"/>
                </a:cubicBezTo>
                <a:cubicBezTo>
                  <a:pt x="290577" y="65825"/>
                  <a:pt x="312222" y="62545"/>
                  <a:pt x="333203" y="66326"/>
                </a:cubicBezTo>
                <a:cubicBezTo>
                  <a:pt x="346959" y="68584"/>
                  <a:pt x="364136" y="72085"/>
                  <a:pt x="372294" y="60792"/>
                </a:cubicBezTo>
                <a:cubicBezTo>
                  <a:pt x="376708" y="53491"/>
                  <a:pt x="376531" y="44304"/>
                  <a:pt x="371837" y="37179"/>
                </a:cubicBezTo>
                <a:cubicBezTo>
                  <a:pt x="367129" y="30276"/>
                  <a:pt x="361133" y="24344"/>
                  <a:pt x="354179" y="19704"/>
                </a:cubicBezTo>
              </a:path>
            </a:pathLst>
          </a:custGeom>
          <a:solidFill>
            <a:srgbClr val="2F2E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0" name="Google Shape;210;p16"/>
          <p:cNvGrpSpPr/>
          <p:nvPr/>
        </p:nvGrpSpPr>
        <p:grpSpPr>
          <a:xfrm>
            <a:off x="5719965" y="2470518"/>
            <a:ext cx="5722906" cy="1632300"/>
            <a:chOff x="5684467" y="2470518"/>
            <a:chExt cx="5722906" cy="1632300"/>
          </a:xfrm>
        </p:grpSpPr>
        <p:grpSp>
          <p:nvGrpSpPr>
            <p:cNvPr id="211" name="Google Shape;211;p16"/>
            <p:cNvGrpSpPr/>
            <p:nvPr/>
          </p:nvGrpSpPr>
          <p:grpSpPr>
            <a:xfrm>
              <a:off x="9590873" y="2470518"/>
              <a:ext cx="1816500" cy="1632300"/>
              <a:chOff x="9854821" y="2205640"/>
              <a:chExt cx="1816500" cy="1632300"/>
            </a:xfrm>
          </p:grpSpPr>
          <p:sp>
            <p:nvSpPr>
              <p:cNvPr id="212" name="Google Shape;212;p16"/>
              <p:cNvSpPr/>
              <p:nvPr/>
            </p:nvSpPr>
            <p:spPr>
              <a:xfrm>
                <a:off x="9854821" y="2205640"/>
                <a:ext cx="1816500" cy="16323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ollar with solid fill" id="213" name="Google Shape;213;p16"/>
              <p:cNvPicPr preferRelativeResize="0"/>
              <p:nvPr/>
            </p:nvPicPr>
            <p:blipFill rotWithShape="1">
              <a:blip r:embed="rId3">
                <a:alphaModFix/>
              </a:blip>
              <a:srcRect b="0" l="0" r="0" t="0"/>
              <a:stretch/>
            </p:blipFill>
            <p:spPr>
              <a:xfrm>
                <a:off x="10397311" y="2388365"/>
                <a:ext cx="731520" cy="731520"/>
              </a:xfrm>
              <a:prstGeom prst="rect">
                <a:avLst/>
              </a:prstGeom>
              <a:noFill/>
              <a:ln>
                <a:noFill/>
              </a:ln>
            </p:spPr>
          </p:pic>
          <p:sp>
            <p:nvSpPr>
              <p:cNvPr id="214" name="Google Shape;214;p16"/>
              <p:cNvSpPr txBox="1"/>
              <p:nvPr/>
            </p:nvSpPr>
            <p:spPr>
              <a:xfrm>
                <a:off x="10007971" y="3236839"/>
                <a:ext cx="1510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Expensive Fiat Conversion</a:t>
                </a:r>
                <a:endParaRPr b="0" i="0" sz="1400" u="none" cap="none" strike="noStrike">
                  <a:solidFill>
                    <a:srgbClr val="546285"/>
                  </a:solidFill>
                  <a:latin typeface="DM Sans"/>
                  <a:ea typeface="DM Sans"/>
                  <a:cs typeface="DM Sans"/>
                  <a:sym typeface="DM Sans"/>
                </a:endParaRPr>
              </a:p>
            </p:txBody>
          </p:sp>
        </p:grpSp>
        <p:grpSp>
          <p:nvGrpSpPr>
            <p:cNvPr id="215" name="Google Shape;215;p16"/>
            <p:cNvGrpSpPr/>
            <p:nvPr/>
          </p:nvGrpSpPr>
          <p:grpSpPr>
            <a:xfrm>
              <a:off x="5684467" y="2470518"/>
              <a:ext cx="1816500" cy="1632300"/>
              <a:chOff x="9854821" y="2205640"/>
              <a:chExt cx="1816500" cy="1632300"/>
            </a:xfrm>
          </p:grpSpPr>
          <p:sp>
            <p:nvSpPr>
              <p:cNvPr id="216" name="Google Shape;216;p16"/>
              <p:cNvSpPr/>
              <p:nvPr/>
            </p:nvSpPr>
            <p:spPr>
              <a:xfrm>
                <a:off x="9854821" y="2205640"/>
                <a:ext cx="1816500" cy="16323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ceberg with solid fill" id="217" name="Google Shape;217;p16"/>
              <p:cNvPicPr preferRelativeResize="0"/>
              <p:nvPr/>
            </p:nvPicPr>
            <p:blipFill rotWithShape="1">
              <a:blip r:embed="rId4">
                <a:alphaModFix/>
              </a:blip>
              <a:srcRect b="0" l="0" r="0" t="0"/>
              <a:stretch/>
            </p:blipFill>
            <p:spPr>
              <a:xfrm>
                <a:off x="10397311" y="2388365"/>
                <a:ext cx="731520" cy="731520"/>
              </a:xfrm>
              <a:prstGeom prst="rect">
                <a:avLst/>
              </a:prstGeom>
              <a:noFill/>
              <a:ln>
                <a:noFill/>
              </a:ln>
            </p:spPr>
          </p:pic>
          <p:sp>
            <p:nvSpPr>
              <p:cNvPr id="218" name="Google Shape;218;p16"/>
              <p:cNvSpPr txBox="1"/>
              <p:nvPr/>
            </p:nvSpPr>
            <p:spPr>
              <a:xfrm>
                <a:off x="10007971" y="3236839"/>
                <a:ext cx="15102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Complicated Set-Up</a:t>
                </a:r>
                <a:endParaRPr b="0" i="0" sz="1400" u="none" cap="none" strike="noStrike">
                  <a:solidFill>
                    <a:srgbClr val="546285"/>
                  </a:solidFill>
                  <a:latin typeface="DM Sans"/>
                  <a:ea typeface="DM Sans"/>
                  <a:cs typeface="DM Sans"/>
                  <a:sym typeface="DM Sans"/>
                </a:endParaRPr>
              </a:p>
            </p:txBody>
          </p:sp>
        </p:grpSp>
        <p:grpSp>
          <p:nvGrpSpPr>
            <p:cNvPr id="219" name="Google Shape;219;p16"/>
            <p:cNvGrpSpPr/>
            <p:nvPr/>
          </p:nvGrpSpPr>
          <p:grpSpPr>
            <a:xfrm>
              <a:off x="7621973" y="2470518"/>
              <a:ext cx="1816500" cy="1632300"/>
              <a:chOff x="9854821" y="2205640"/>
              <a:chExt cx="1816500" cy="1632300"/>
            </a:xfrm>
          </p:grpSpPr>
          <p:sp>
            <p:nvSpPr>
              <p:cNvPr id="220" name="Google Shape;220;p16"/>
              <p:cNvSpPr/>
              <p:nvPr/>
            </p:nvSpPr>
            <p:spPr>
              <a:xfrm>
                <a:off x="9854821" y="2205640"/>
                <a:ext cx="1816500" cy="16323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Periodic Graph with solid fill" id="221" name="Google Shape;221;p16"/>
              <p:cNvPicPr preferRelativeResize="0"/>
              <p:nvPr/>
            </p:nvPicPr>
            <p:blipFill rotWithShape="1">
              <a:blip r:embed="rId5">
                <a:alphaModFix/>
              </a:blip>
              <a:srcRect b="0" l="0" r="0" t="0"/>
              <a:stretch/>
            </p:blipFill>
            <p:spPr>
              <a:xfrm>
                <a:off x="10397311" y="2388365"/>
                <a:ext cx="731520" cy="731520"/>
              </a:xfrm>
              <a:prstGeom prst="rect">
                <a:avLst/>
              </a:prstGeom>
              <a:noFill/>
              <a:ln>
                <a:noFill/>
              </a:ln>
            </p:spPr>
          </p:pic>
          <p:sp>
            <p:nvSpPr>
              <p:cNvPr id="222" name="Google Shape;222;p16"/>
              <p:cNvSpPr txBox="1"/>
              <p:nvPr/>
            </p:nvSpPr>
            <p:spPr>
              <a:xfrm>
                <a:off x="10007971" y="3236839"/>
                <a:ext cx="15102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Crypto Volatility</a:t>
                </a:r>
                <a:endParaRPr b="0" i="0" sz="1400" u="none" cap="none" strike="noStrike">
                  <a:solidFill>
                    <a:srgbClr val="546285"/>
                  </a:solidFill>
                  <a:latin typeface="DM Sans"/>
                  <a:ea typeface="DM Sans"/>
                  <a:cs typeface="DM Sans"/>
                  <a:sym typeface="DM Sans"/>
                </a:endParaRPr>
              </a:p>
            </p:txBody>
          </p:sp>
        </p:grpSp>
      </p:grpSp>
      <p:grpSp>
        <p:nvGrpSpPr>
          <p:cNvPr id="223" name="Google Shape;223;p16"/>
          <p:cNvGrpSpPr/>
          <p:nvPr/>
        </p:nvGrpSpPr>
        <p:grpSpPr>
          <a:xfrm>
            <a:off x="5719965" y="4306301"/>
            <a:ext cx="5722906" cy="1632300"/>
            <a:chOff x="5684467" y="2470518"/>
            <a:chExt cx="5722906" cy="1632300"/>
          </a:xfrm>
        </p:grpSpPr>
        <p:grpSp>
          <p:nvGrpSpPr>
            <p:cNvPr id="224" name="Google Shape;224;p16"/>
            <p:cNvGrpSpPr/>
            <p:nvPr/>
          </p:nvGrpSpPr>
          <p:grpSpPr>
            <a:xfrm>
              <a:off x="9590873" y="2470518"/>
              <a:ext cx="1816500" cy="1632300"/>
              <a:chOff x="9854821" y="2205640"/>
              <a:chExt cx="1816500" cy="1632300"/>
            </a:xfrm>
          </p:grpSpPr>
          <p:sp>
            <p:nvSpPr>
              <p:cNvPr id="225" name="Google Shape;225;p16"/>
              <p:cNvSpPr/>
              <p:nvPr/>
            </p:nvSpPr>
            <p:spPr>
              <a:xfrm>
                <a:off x="9854821" y="2205640"/>
                <a:ext cx="1816500" cy="16323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ad face outline with solid fill" id="226" name="Google Shape;226;p16"/>
              <p:cNvPicPr preferRelativeResize="0"/>
              <p:nvPr/>
            </p:nvPicPr>
            <p:blipFill rotWithShape="1">
              <a:blip r:embed="rId6">
                <a:alphaModFix/>
              </a:blip>
              <a:srcRect b="0" l="0" r="0" t="0"/>
              <a:stretch/>
            </p:blipFill>
            <p:spPr>
              <a:xfrm>
                <a:off x="10397311" y="2388365"/>
                <a:ext cx="731520" cy="731520"/>
              </a:xfrm>
              <a:prstGeom prst="rect">
                <a:avLst/>
              </a:prstGeom>
              <a:noFill/>
              <a:ln>
                <a:noFill/>
              </a:ln>
            </p:spPr>
          </p:pic>
          <p:sp>
            <p:nvSpPr>
              <p:cNvPr id="227" name="Google Shape;227;p16"/>
              <p:cNvSpPr txBox="1"/>
              <p:nvPr/>
            </p:nvSpPr>
            <p:spPr>
              <a:xfrm>
                <a:off x="10007971" y="3236839"/>
                <a:ext cx="15102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No Accounting Integration</a:t>
                </a:r>
                <a:endParaRPr b="0" i="0" sz="1400" u="none" cap="none" strike="noStrike">
                  <a:solidFill>
                    <a:srgbClr val="546285"/>
                  </a:solidFill>
                  <a:latin typeface="DM Sans"/>
                  <a:ea typeface="DM Sans"/>
                  <a:cs typeface="DM Sans"/>
                  <a:sym typeface="DM Sans"/>
                </a:endParaRPr>
              </a:p>
            </p:txBody>
          </p:sp>
        </p:grpSp>
        <p:grpSp>
          <p:nvGrpSpPr>
            <p:cNvPr id="228" name="Google Shape;228;p16"/>
            <p:cNvGrpSpPr/>
            <p:nvPr/>
          </p:nvGrpSpPr>
          <p:grpSpPr>
            <a:xfrm>
              <a:off x="5684467" y="2470518"/>
              <a:ext cx="1816500" cy="1632300"/>
              <a:chOff x="9854821" y="2205640"/>
              <a:chExt cx="1816500" cy="1632300"/>
            </a:xfrm>
          </p:grpSpPr>
          <p:sp>
            <p:nvSpPr>
              <p:cNvPr id="229" name="Google Shape;229;p16"/>
              <p:cNvSpPr/>
              <p:nvPr/>
            </p:nvSpPr>
            <p:spPr>
              <a:xfrm>
                <a:off x="9854821" y="2205640"/>
                <a:ext cx="1816500" cy="16323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nlock with solid fill" id="230" name="Google Shape;230;p16"/>
              <p:cNvPicPr preferRelativeResize="0"/>
              <p:nvPr/>
            </p:nvPicPr>
            <p:blipFill rotWithShape="1">
              <a:blip r:embed="rId7">
                <a:alphaModFix/>
              </a:blip>
              <a:srcRect b="0" l="0" r="0" t="0"/>
              <a:stretch/>
            </p:blipFill>
            <p:spPr>
              <a:xfrm>
                <a:off x="10397311" y="2388365"/>
                <a:ext cx="731520" cy="731520"/>
              </a:xfrm>
              <a:prstGeom prst="rect">
                <a:avLst/>
              </a:prstGeom>
              <a:noFill/>
              <a:ln>
                <a:noFill/>
              </a:ln>
            </p:spPr>
          </p:pic>
          <p:sp>
            <p:nvSpPr>
              <p:cNvPr id="231" name="Google Shape;231;p16"/>
              <p:cNvSpPr txBox="1"/>
              <p:nvPr/>
            </p:nvSpPr>
            <p:spPr>
              <a:xfrm>
                <a:off x="10007971" y="3236839"/>
                <a:ext cx="15102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Lack of Security &amp; Compliance</a:t>
                </a:r>
                <a:endParaRPr b="0" i="0" sz="1400" u="none" cap="none" strike="noStrike">
                  <a:solidFill>
                    <a:srgbClr val="546285"/>
                  </a:solidFill>
                  <a:latin typeface="DM Sans"/>
                  <a:ea typeface="DM Sans"/>
                  <a:cs typeface="DM Sans"/>
                  <a:sym typeface="DM Sans"/>
                </a:endParaRPr>
              </a:p>
            </p:txBody>
          </p:sp>
        </p:grpSp>
        <p:grpSp>
          <p:nvGrpSpPr>
            <p:cNvPr id="232" name="Google Shape;232;p16"/>
            <p:cNvGrpSpPr/>
            <p:nvPr/>
          </p:nvGrpSpPr>
          <p:grpSpPr>
            <a:xfrm>
              <a:off x="7621973" y="2470518"/>
              <a:ext cx="1816500" cy="1632300"/>
              <a:chOff x="9854821" y="2205640"/>
              <a:chExt cx="1816500" cy="1632300"/>
            </a:xfrm>
          </p:grpSpPr>
          <p:sp>
            <p:nvSpPr>
              <p:cNvPr id="233" name="Google Shape;233;p16"/>
              <p:cNvSpPr/>
              <p:nvPr/>
            </p:nvSpPr>
            <p:spPr>
              <a:xfrm>
                <a:off x="9854821" y="2205640"/>
                <a:ext cx="1816500" cy="16323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Question mark with solid fill" id="234" name="Google Shape;234;p16"/>
              <p:cNvPicPr preferRelativeResize="0"/>
              <p:nvPr/>
            </p:nvPicPr>
            <p:blipFill rotWithShape="1">
              <a:blip r:embed="rId8">
                <a:alphaModFix/>
              </a:blip>
              <a:srcRect b="0" l="0" r="0" t="0"/>
              <a:stretch/>
            </p:blipFill>
            <p:spPr>
              <a:xfrm>
                <a:off x="10397311" y="2388365"/>
                <a:ext cx="731520" cy="731520"/>
              </a:xfrm>
              <a:prstGeom prst="rect">
                <a:avLst/>
              </a:prstGeom>
              <a:noFill/>
              <a:ln>
                <a:noFill/>
              </a:ln>
            </p:spPr>
          </p:pic>
          <p:sp>
            <p:nvSpPr>
              <p:cNvPr id="235" name="Google Shape;235;p16"/>
              <p:cNvSpPr txBox="1"/>
              <p:nvPr/>
            </p:nvSpPr>
            <p:spPr>
              <a:xfrm>
                <a:off x="10007971" y="3236839"/>
                <a:ext cx="15102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Knowledge</a:t>
                </a:r>
                <a:br>
                  <a:rPr b="0" i="0" lang="en-US" sz="1400" u="none" cap="none" strike="noStrike">
                    <a:solidFill>
                      <a:srgbClr val="546285"/>
                    </a:solidFill>
                    <a:latin typeface="DM Sans"/>
                    <a:ea typeface="DM Sans"/>
                    <a:cs typeface="DM Sans"/>
                    <a:sym typeface="DM Sans"/>
                  </a:rPr>
                </a:br>
                <a:r>
                  <a:rPr b="0" i="0" lang="en-US" sz="1400" u="none" cap="none" strike="noStrike">
                    <a:solidFill>
                      <a:srgbClr val="546285"/>
                    </a:solidFill>
                    <a:latin typeface="DM Sans"/>
                    <a:ea typeface="DM Sans"/>
                    <a:cs typeface="DM Sans"/>
                    <a:sym typeface="DM Sans"/>
                  </a:rPr>
                  <a:t>Barrier</a:t>
                </a:r>
                <a:endParaRPr b="0" i="0" sz="1400" u="none" cap="none" strike="noStrike">
                  <a:solidFill>
                    <a:srgbClr val="546285"/>
                  </a:solidFill>
                  <a:latin typeface="DM Sans"/>
                  <a:ea typeface="DM Sans"/>
                  <a:cs typeface="DM Sans"/>
                  <a:sym typeface="DM Sans"/>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p:nvPr/>
        </p:nvSpPr>
        <p:spPr>
          <a:xfrm>
            <a:off x="6429761" y="4424034"/>
            <a:ext cx="457200" cy="457200"/>
          </a:xfrm>
          <a:custGeom>
            <a:rect b="b" l="l" r="r" t="t"/>
            <a:pathLst>
              <a:path extrusionOk="0" h="1910042" w="1841888">
                <a:moveTo>
                  <a:pt x="568985" y="25469"/>
                </a:moveTo>
                <a:cubicBezTo>
                  <a:pt x="875844" y="142858"/>
                  <a:pt x="1856147" y="925453"/>
                  <a:pt x="1841731" y="1236431"/>
                </a:cubicBezTo>
                <a:cubicBezTo>
                  <a:pt x="1827315" y="1547409"/>
                  <a:pt x="789347" y="2008728"/>
                  <a:pt x="482488" y="1891339"/>
                </a:cubicBezTo>
                <a:cubicBezTo>
                  <a:pt x="175629" y="1773950"/>
                  <a:pt x="-11782" y="847193"/>
                  <a:pt x="575" y="532096"/>
                </a:cubicBezTo>
                <a:cubicBezTo>
                  <a:pt x="12932" y="216999"/>
                  <a:pt x="262126" y="-91920"/>
                  <a:pt x="568985" y="25469"/>
                </a:cubicBezTo>
                <a:close/>
              </a:path>
            </a:pathLst>
          </a:cu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p6"/>
          <p:cNvSpPr/>
          <p:nvPr/>
        </p:nvSpPr>
        <p:spPr>
          <a:xfrm>
            <a:off x="882899" y="5970929"/>
            <a:ext cx="970618" cy="384049"/>
          </a:xfrm>
          <a:prstGeom prst="ellipse">
            <a:avLst/>
          </a:pr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6"/>
          <p:cNvSpPr/>
          <p:nvPr/>
        </p:nvSpPr>
        <p:spPr>
          <a:xfrm>
            <a:off x="10398734" y="5943852"/>
            <a:ext cx="640080" cy="253265"/>
          </a:xfrm>
          <a:prstGeom prst="ellipse">
            <a:avLst/>
          </a:pr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6"/>
          <p:cNvSpPr txBox="1"/>
          <p:nvPr/>
        </p:nvSpPr>
        <p:spPr>
          <a:xfrm>
            <a:off x="1715293" y="365742"/>
            <a:ext cx="8761413"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BixBeta is the Solution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500"/>
              <a:buFont typeface="Calibri"/>
              <a:buNone/>
            </a:pPr>
            <a:r>
              <a:t/>
            </a:r>
            <a:endParaRPr b="0" i="0" sz="500" u="none" cap="none" strike="noStrike">
              <a:solidFill>
                <a:srgbClr val="5A27ED"/>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5A27ED"/>
              </a:buClr>
              <a:buSzPts val="1600"/>
              <a:buFont typeface="DM Sans Medium"/>
              <a:buNone/>
            </a:pPr>
            <a:r>
              <a:rPr b="0" i="0" lang="en-US" sz="1600" u="none" cap="none" strike="noStrike">
                <a:solidFill>
                  <a:srgbClr val="5A27ED"/>
                </a:solidFill>
                <a:latin typeface="DM Sans Medium"/>
                <a:ea typeface="DM Sans Medium"/>
                <a:cs typeface="DM Sans Medium"/>
                <a:sym typeface="DM Sans Medium"/>
              </a:rPr>
              <a:t>The Unified Crypto Accounting and Payment Solution for Nonprofits</a:t>
            </a:r>
            <a:endParaRPr b="0" i="0" sz="1000" u="none" cap="none" strike="noStrike">
              <a:solidFill>
                <a:srgbClr val="5A27ED"/>
              </a:solidFill>
              <a:latin typeface="DM Sans Medium"/>
              <a:ea typeface="DM Sans Medium"/>
              <a:cs typeface="DM Sans Medium"/>
              <a:sym typeface="DM Sans Medium"/>
            </a:endParaRPr>
          </a:p>
        </p:txBody>
      </p:sp>
      <p:grpSp>
        <p:nvGrpSpPr>
          <p:cNvPr id="244" name="Google Shape;244;p6"/>
          <p:cNvGrpSpPr/>
          <p:nvPr/>
        </p:nvGrpSpPr>
        <p:grpSpPr>
          <a:xfrm>
            <a:off x="477802" y="2650191"/>
            <a:ext cx="2529840" cy="1430972"/>
            <a:chOff x="477802" y="2650191"/>
            <a:chExt cx="2529840" cy="1430972"/>
          </a:xfrm>
        </p:grpSpPr>
        <p:sp>
          <p:nvSpPr>
            <p:cNvPr id="245" name="Google Shape;245;p6"/>
            <p:cNvSpPr txBox="1"/>
            <p:nvPr/>
          </p:nvSpPr>
          <p:spPr>
            <a:xfrm>
              <a:off x="477802" y="3127096"/>
              <a:ext cx="252984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Generate a crypto donation button or a scannable QR code. Then embed it on your website for easy use.</a:t>
              </a:r>
              <a:endParaRPr b="0" i="0" sz="1400" u="none" cap="none" strike="noStrike">
                <a:solidFill>
                  <a:srgbClr val="546285"/>
                </a:solidFill>
                <a:latin typeface="DM Sans"/>
                <a:ea typeface="DM Sans"/>
                <a:cs typeface="DM Sans"/>
                <a:sym typeface="DM Sans"/>
              </a:endParaRPr>
            </a:p>
          </p:txBody>
        </p:sp>
        <p:sp>
          <p:nvSpPr>
            <p:cNvPr id="246" name="Google Shape;246;p6"/>
            <p:cNvSpPr txBox="1"/>
            <p:nvPr/>
          </p:nvSpPr>
          <p:spPr>
            <a:xfrm>
              <a:off x="477802" y="2650191"/>
              <a:ext cx="252984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1800"/>
                <a:buFont typeface="DM Sans Medium"/>
                <a:buNone/>
              </a:pPr>
              <a:r>
                <a:rPr b="0" i="0" lang="en-US" sz="1800" u="none" cap="none" strike="noStrike">
                  <a:solidFill>
                    <a:srgbClr val="2D3958"/>
                  </a:solidFill>
                  <a:latin typeface="DM Sans Medium"/>
                  <a:ea typeface="DM Sans Medium"/>
                  <a:cs typeface="DM Sans Medium"/>
                  <a:sym typeface="DM Sans Medium"/>
                </a:rPr>
                <a:t>Pick Your Tool</a:t>
              </a:r>
              <a:endParaRPr b="0" i="0" sz="1800" u="none" cap="none" strike="noStrike">
                <a:solidFill>
                  <a:srgbClr val="2D3958"/>
                </a:solidFill>
                <a:latin typeface="DM Sans Medium"/>
                <a:ea typeface="DM Sans Medium"/>
                <a:cs typeface="DM Sans Medium"/>
                <a:sym typeface="DM Sans Medium"/>
              </a:endParaRPr>
            </a:p>
          </p:txBody>
        </p:sp>
      </p:grpSp>
      <p:grpSp>
        <p:nvGrpSpPr>
          <p:cNvPr id="247" name="Google Shape;247;p6"/>
          <p:cNvGrpSpPr/>
          <p:nvPr/>
        </p:nvGrpSpPr>
        <p:grpSpPr>
          <a:xfrm>
            <a:off x="3169920" y="2665579"/>
            <a:ext cx="2651760" cy="1200140"/>
            <a:chOff x="3169920" y="2665579"/>
            <a:chExt cx="2651760" cy="1200140"/>
          </a:xfrm>
        </p:grpSpPr>
        <p:sp>
          <p:nvSpPr>
            <p:cNvPr id="248" name="Google Shape;248;p6"/>
            <p:cNvSpPr txBox="1"/>
            <p:nvPr/>
          </p:nvSpPr>
          <p:spPr>
            <a:xfrm>
              <a:off x="3175282" y="3127096"/>
              <a:ext cx="2529840"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After following the button or QR-code, users can donate in the crypto of their choice.</a:t>
              </a:r>
              <a:endParaRPr b="0" i="0" sz="1400" u="none" cap="none" strike="noStrike">
                <a:solidFill>
                  <a:srgbClr val="546285"/>
                </a:solidFill>
                <a:latin typeface="DM Sans"/>
                <a:ea typeface="DM Sans"/>
                <a:cs typeface="DM Sans"/>
                <a:sym typeface="DM Sans"/>
              </a:endParaRPr>
            </a:p>
          </p:txBody>
        </p:sp>
        <p:sp>
          <p:nvSpPr>
            <p:cNvPr id="249" name="Google Shape;249;p6"/>
            <p:cNvSpPr txBox="1"/>
            <p:nvPr/>
          </p:nvSpPr>
          <p:spPr>
            <a:xfrm>
              <a:off x="3169920" y="2665579"/>
              <a:ext cx="265176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1800"/>
                <a:buFont typeface="DM Sans Medium"/>
                <a:buNone/>
              </a:pPr>
              <a:r>
                <a:rPr b="0" i="0" lang="en-US" sz="1800" u="none" cap="none" strike="noStrike">
                  <a:solidFill>
                    <a:srgbClr val="2D3958"/>
                  </a:solidFill>
                  <a:latin typeface="DM Sans Medium"/>
                  <a:ea typeface="DM Sans Medium"/>
                  <a:cs typeface="DM Sans Medium"/>
                  <a:sym typeface="DM Sans Medium"/>
                </a:rPr>
                <a:t>Receive Donation</a:t>
              </a:r>
              <a:endParaRPr b="0" i="0" sz="1800" u="none" cap="none" strike="noStrike">
                <a:solidFill>
                  <a:srgbClr val="2D3958"/>
                </a:solidFill>
                <a:latin typeface="DM Sans Medium"/>
                <a:ea typeface="DM Sans Medium"/>
                <a:cs typeface="DM Sans Medium"/>
                <a:sym typeface="DM Sans Medium"/>
              </a:endParaRPr>
            </a:p>
          </p:txBody>
        </p:sp>
      </p:grpSp>
      <p:grpSp>
        <p:nvGrpSpPr>
          <p:cNvPr id="250" name="Google Shape;250;p6"/>
          <p:cNvGrpSpPr/>
          <p:nvPr/>
        </p:nvGrpSpPr>
        <p:grpSpPr>
          <a:xfrm>
            <a:off x="5963577" y="2561447"/>
            <a:ext cx="3063240" cy="1652716"/>
            <a:chOff x="5830577" y="2561447"/>
            <a:chExt cx="3063240" cy="1652716"/>
          </a:xfrm>
        </p:grpSpPr>
        <p:sp>
          <p:nvSpPr>
            <p:cNvPr id="251" name="Google Shape;251;p6"/>
            <p:cNvSpPr txBox="1"/>
            <p:nvPr/>
          </p:nvSpPr>
          <p:spPr>
            <a:xfrm>
              <a:off x="6103620" y="3260096"/>
              <a:ext cx="252984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BixBeta converts the crypto donation into fiat money and deposits it in nonprofits’ bank account</a:t>
              </a:r>
              <a:endParaRPr b="0" i="0" sz="1400" u="none" cap="none" strike="noStrike">
                <a:solidFill>
                  <a:srgbClr val="546285"/>
                </a:solidFill>
                <a:latin typeface="DM Sans"/>
                <a:ea typeface="DM Sans"/>
                <a:cs typeface="DM Sans"/>
                <a:sym typeface="DM Sans"/>
              </a:endParaRPr>
            </a:p>
          </p:txBody>
        </p:sp>
        <p:sp>
          <p:nvSpPr>
            <p:cNvPr id="252" name="Google Shape;252;p6"/>
            <p:cNvSpPr txBox="1"/>
            <p:nvPr/>
          </p:nvSpPr>
          <p:spPr>
            <a:xfrm>
              <a:off x="5830577" y="2561447"/>
              <a:ext cx="3063240"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1800"/>
                <a:buFont typeface="DM Sans Medium"/>
                <a:buNone/>
              </a:pPr>
              <a:r>
                <a:rPr b="0" i="0" lang="en-US" sz="1800" u="none" cap="none" strike="noStrike">
                  <a:solidFill>
                    <a:srgbClr val="2D3958"/>
                  </a:solidFill>
                  <a:latin typeface="DM Sans Medium"/>
                  <a:ea typeface="DM Sans Medium"/>
                  <a:cs typeface="DM Sans Medium"/>
                  <a:sym typeface="DM Sans Medium"/>
                </a:rPr>
                <a:t>Automated Conversion and Bank Deposit</a:t>
              </a:r>
              <a:endParaRPr b="0" i="0" sz="1800" u="none" cap="none" strike="noStrike">
                <a:solidFill>
                  <a:srgbClr val="2D3958"/>
                </a:solidFill>
                <a:latin typeface="DM Sans Medium"/>
                <a:ea typeface="DM Sans Medium"/>
                <a:cs typeface="DM Sans Medium"/>
                <a:sym typeface="DM Sans Medium"/>
              </a:endParaRPr>
            </a:p>
          </p:txBody>
        </p:sp>
      </p:grpSp>
      <p:grpSp>
        <p:nvGrpSpPr>
          <p:cNvPr id="253" name="Google Shape;253;p6"/>
          <p:cNvGrpSpPr/>
          <p:nvPr/>
        </p:nvGrpSpPr>
        <p:grpSpPr>
          <a:xfrm>
            <a:off x="9031958" y="2650191"/>
            <a:ext cx="2529840" cy="1430972"/>
            <a:chOff x="9031958" y="2650191"/>
            <a:chExt cx="2529840" cy="1430972"/>
          </a:xfrm>
        </p:grpSpPr>
        <p:sp>
          <p:nvSpPr>
            <p:cNvPr id="254" name="Google Shape;254;p6"/>
            <p:cNvSpPr txBox="1"/>
            <p:nvPr/>
          </p:nvSpPr>
          <p:spPr>
            <a:xfrm>
              <a:off x="9031958" y="3127096"/>
              <a:ext cx="252984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After the donation, the donor automatically receives a tax acknowledgment letter.</a:t>
              </a:r>
              <a:endParaRPr b="0" i="0" sz="1400" u="none" cap="none" strike="noStrike">
                <a:solidFill>
                  <a:srgbClr val="546285"/>
                </a:solidFill>
                <a:latin typeface="DM Sans"/>
                <a:ea typeface="DM Sans"/>
                <a:cs typeface="DM Sans"/>
                <a:sym typeface="DM Sans"/>
              </a:endParaRPr>
            </a:p>
          </p:txBody>
        </p:sp>
        <p:sp>
          <p:nvSpPr>
            <p:cNvPr id="255" name="Google Shape;255;p6"/>
            <p:cNvSpPr txBox="1"/>
            <p:nvPr/>
          </p:nvSpPr>
          <p:spPr>
            <a:xfrm>
              <a:off x="9031958" y="2650191"/>
              <a:ext cx="2529840"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1800"/>
                <a:buFont typeface="DM Sans Medium"/>
                <a:buNone/>
              </a:pPr>
              <a:r>
                <a:rPr b="0" i="0" lang="en-US" sz="1800" u="none" cap="none" strike="noStrike">
                  <a:solidFill>
                    <a:srgbClr val="2D3958"/>
                  </a:solidFill>
                  <a:latin typeface="DM Sans Medium"/>
                  <a:ea typeface="DM Sans Medium"/>
                  <a:cs typeface="DM Sans Medium"/>
                  <a:sym typeface="DM Sans Medium"/>
                </a:rPr>
                <a:t>Tax Letter</a:t>
              </a:r>
              <a:endParaRPr b="0" i="0" sz="1800" u="none" cap="none" strike="noStrike">
                <a:solidFill>
                  <a:srgbClr val="2D3958"/>
                </a:solidFill>
                <a:latin typeface="DM Sans Medium"/>
                <a:ea typeface="DM Sans Medium"/>
                <a:cs typeface="DM Sans Medium"/>
                <a:sym typeface="DM Sans Medium"/>
              </a:endParaRPr>
            </a:p>
          </p:txBody>
        </p:sp>
      </p:grpSp>
      <p:sp>
        <p:nvSpPr>
          <p:cNvPr id="256" name="Google Shape;25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solidFill>
                  <a:srgbClr val="546285"/>
                </a:solidFill>
                <a:latin typeface="DM Sans"/>
                <a:ea typeface="DM Sans"/>
                <a:cs typeface="DM Sans"/>
                <a:sym typeface="DM Sans"/>
              </a:rPr>
              <a:t>‹#›</a:t>
            </a:fld>
            <a:endParaRPr>
              <a:solidFill>
                <a:srgbClr val="546285"/>
              </a:solidFill>
              <a:latin typeface="DM Sans"/>
              <a:ea typeface="DM Sans"/>
              <a:cs typeface="DM Sans"/>
              <a:sym typeface="DM Sans"/>
            </a:endParaRPr>
          </a:p>
        </p:txBody>
      </p:sp>
      <p:pic>
        <p:nvPicPr>
          <p:cNvPr id="257" name="Google Shape;257;p6"/>
          <p:cNvPicPr preferRelativeResize="0"/>
          <p:nvPr/>
        </p:nvPicPr>
        <p:blipFill rotWithShape="1">
          <a:blip r:embed="rId3">
            <a:alphaModFix/>
          </a:blip>
          <a:srcRect b="0" l="0" r="0" t="0"/>
          <a:stretch/>
        </p:blipFill>
        <p:spPr>
          <a:xfrm>
            <a:off x="9430282" y="4626204"/>
            <a:ext cx="1718169" cy="1460958"/>
          </a:xfrm>
          <a:prstGeom prst="rect">
            <a:avLst/>
          </a:prstGeom>
          <a:noFill/>
          <a:ln>
            <a:noFill/>
          </a:ln>
        </p:spPr>
      </p:pic>
      <p:pic>
        <p:nvPicPr>
          <p:cNvPr id="258" name="Google Shape;258;p6"/>
          <p:cNvPicPr preferRelativeResize="0"/>
          <p:nvPr/>
        </p:nvPicPr>
        <p:blipFill rotWithShape="1">
          <a:blip r:embed="rId4">
            <a:alphaModFix/>
          </a:blip>
          <a:srcRect b="0" l="0" r="0" t="0"/>
          <a:stretch/>
        </p:blipFill>
        <p:spPr>
          <a:xfrm>
            <a:off x="884732" y="4377563"/>
            <a:ext cx="1932213" cy="1813672"/>
          </a:xfrm>
          <a:prstGeom prst="rect">
            <a:avLst/>
          </a:prstGeom>
          <a:noFill/>
          <a:ln>
            <a:noFill/>
          </a:ln>
        </p:spPr>
      </p:pic>
      <p:sp>
        <p:nvSpPr>
          <p:cNvPr id="259" name="Google Shape;259;p6"/>
          <p:cNvSpPr/>
          <p:nvPr/>
        </p:nvSpPr>
        <p:spPr>
          <a:xfrm>
            <a:off x="2033766" y="1836644"/>
            <a:ext cx="7972433" cy="83009"/>
          </a:xfrm>
          <a:prstGeom prst="rect">
            <a:avLst/>
          </a:prstGeom>
          <a:gradFill>
            <a:gsLst>
              <a:gs pos="0">
                <a:srgbClr val="CBB8FF"/>
              </a:gs>
              <a:gs pos="18000">
                <a:srgbClr val="CBB8FF"/>
              </a:gs>
              <a:gs pos="92000">
                <a:srgbClr val="5A27ED"/>
              </a:gs>
              <a:gs pos="100000">
                <a:srgbClr val="5A27ED"/>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60" name="Google Shape;260;p6"/>
          <p:cNvSpPr/>
          <p:nvPr/>
        </p:nvSpPr>
        <p:spPr>
          <a:xfrm>
            <a:off x="1451678" y="1435358"/>
            <a:ext cx="582089" cy="886566"/>
          </a:xfrm>
          <a:prstGeom prst="rect">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A35FF"/>
              </a:solidFill>
              <a:latin typeface="Century Gothic"/>
              <a:ea typeface="Century Gothic"/>
              <a:cs typeface="Century Gothic"/>
              <a:sym typeface="Century Gothic"/>
            </a:endParaRPr>
          </a:p>
        </p:txBody>
      </p:sp>
      <p:sp>
        <p:nvSpPr>
          <p:cNvPr id="261" name="Google Shape;261;p6"/>
          <p:cNvSpPr txBox="1"/>
          <p:nvPr/>
        </p:nvSpPr>
        <p:spPr>
          <a:xfrm>
            <a:off x="1451678" y="1598982"/>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DM Sans"/>
                <a:ea typeface="DM Sans"/>
                <a:cs typeface="DM Sans"/>
                <a:sym typeface="DM Sans"/>
              </a:rPr>
              <a:t>1</a:t>
            </a:r>
            <a:endParaRPr b="0" i="0" sz="1800" u="none" cap="none" strike="noStrike">
              <a:solidFill>
                <a:schemeClr val="dk1"/>
              </a:solidFill>
              <a:latin typeface="DM Sans"/>
              <a:ea typeface="DM Sans"/>
              <a:cs typeface="DM Sans"/>
              <a:sym typeface="DM Sans"/>
            </a:endParaRPr>
          </a:p>
        </p:txBody>
      </p:sp>
      <p:sp>
        <p:nvSpPr>
          <p:cNvPr id="262" name="Google Shape;262;p6"/>
          <p:cNvSpPr/>
          <p:nvPr/>
        </p:nvSpPr>
        <p:spPr>
          <a:xfrm>
            <a:off x="4148950" y="1435358"/>
            <a:ext cx="582089" cy="886566"/>
          </a:xfrm>
          <a:prstGeom prst="rect">
            <a:avLst/>
          </a:prstGeom>
          <a:solidFill>
            <a:srgbClr val="967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63" name="Google Shape;263;p6"/>
          <p:cNvSpPr/>
          <p:nvPr/>
        </p:nvSpPr>
        <p:spPr>
          <a:xfrm>
            <a:off x="7207823" y="1437975"/>
            <a:ext cx="582089" cy="886566"/>
          </a:xfrm>
          <a:prstGeom prst="rect">
            <a:avLst/>
          </a:prstGeom>
          <a:solidFill>
            <a:srgbClr val="6A35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6"/>
          <p:cNvSpPr txBox="1"/>
          <p:nvPr/>
        </p:nvSpPr>
        <p:spPr>
          <a:xfrm>
            <a:off x="7207822" y="1598982"/>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DM Sans"/>
                <a:ea typeface="DM Sans"/>
                <a:cs typeface="DM Sans"/>
                <a:sym typeface="DM Sans"/>
              </a:rPr>
              <a:t>3</a:t>
            </a:r>
            <a:endParaRPr b="0" i="0" sz="1800" u="none" cap="none" strike="noStrike">
              <a:solidFill>
                <a:schemeClr val="dk1"/>
              </a:solidFill>
              <a:latin typeface="DM Sans"/>
              <a:ea typeface="DM Sans"/>
              <a:cs typeface="DM Sans"/>
              <a:sym typeface="DM Sans"/>
            </a:endParaRPr>
          </a:p>
        </p:txBody>
      </p:sp>
      <p:sp>
        <p:nvSpPr>
          <p:cNvPr id="265" name="Google Shape;265;p6"/>
          <p:cNvSpPr/>
          <p:nvPr/>
        </p:nvSpPr>
        <p:spPr>
          <a:xfrm>
            <a:off x="10001311" y="1435358"/>
            <a:ext cx="582089" cy="886566"/>
          </a:xfrm>
          <a:prstGeom prst="rect">
            <a:avLst/>
          </a:prstGeom>
          <a:solidFill>
            <a:srgbClr val="5A27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66" name="Google Shape;266;p6"/>
          <p:cNvSpPr txBox="1"/>
          <p:nvPr/>
        </p:nvSpPr>
        <p:spPr>
          <a:xfrm>
            <a:off x="10006200" y="1602316"/>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DM Sans"/>
                <a:ea typeface="DM Sans"/>
                <a:cs typeface="DM Sans"/>
                <a:sym typeface="DM Sans"/>
              </a:rPr>
              <a:t>4</a:t>
            </a:r>
            <a:endParaRPr b="0" i="0" sz="1800" u="none" cap="none" strike="noStrike">
              <a:solidFill>
                <a:schemeClr val="dk1"/>
              </a:solidFill>
              <a:latin typeface="DM Sans"/>
              <a:ea typeface="DM Sans"/>
              <a:cs typeface="DM Sans"/>
              <a:sym typeface="DM Sans"/>
            </a:endParaRPr>
          </a:p>
        </p:txBody>
      </p:sp>
      <p:sp>
        <p:nvSpPr>
          <p:cNvPr id="267" name="Google Shape;267;p6"/>
          <p:cNvSpPr txBox="1"/>
          <p:nvPr/>
        </p:nvSpPr>
        <p:spPr>
          <a:xfrm>
            <a:off x="4158685" y="1599950"/>
            <a:ext cx="58208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DM Sans"/>
                <a:ea typeface="DM Sans"/>
                <a:cs typeface="DM Sans"/>
                <a:sym typeface="DM Sans"/>
              </a:rPr>
              <a:t>2</a:t>
            </a:r>
            <a:endParaRPr b="0" i="0" sz="1800" u="none" cap="none" strike="noStrike">
              <a:solidFill>
                <a:schemeClr val="dk1"/>
              </a:solidFill>
              <a:latin typeface="DM Sans"/>
              <a:ea typeface="DM Sans"/>
              <a:cs typeface="DM Sans"/>
              <a:sym typeface="DM Sans"/>
            </a:endParaRPr>
          </a:p>
        </p:txBody>
      </p:sp>
      <p:pic>
        <p:nvPicPr>
          <p:cNvPr id="268" name="Google Shape;268;p6"/>
          <p:cNvPicPr preferRelativeResize="0"/>
          <p:nvPr/>
        </p:nvPicPr>
        <p:blipFill rotWithShape="1">
          <a:blip r:embed="rId5">
            <a:alphaModFix/>
          </a:blip>
          <a:srcRect b="0" l="0" r="0" t="0"/>
          <a:stretch/>
        </p:blipFill>
        <p:spPr>
          <a:xfrm>
            <a:off x="3422669" y="4274556"/>
            <a:ext cx="1871444" cy="2097182"/>
          </a:xfrm>
          <a:prstGeom prst="rect">
            <a:avLst/>
          </a:prstGeom>
          <a:noFill/>
          <a:ln>
            <a:noFill/>
          </a:ln>
        </p:spPr>
      </p:pic>
      <p:cxnSp>
        <p:nvCxnSpPr>
          <p:cNvPr id="269" name="Google Shape;269;p6"/>
          <p:cNvCxnSpPr/>
          <p:nvPr/>
        </p:nvCxnSpPr>
        <p:spPr>
          <a:xfrm>
            <a:off x="6996437" y="4964359"/>
            <a:ext cx="731520" cy="640080"/>
          </a:xfrm>
          <a:prstGeom prst="straightConnector1">
            <a:avLst/>
          </a:prstGeom>
          <a:noFill/>
          <a:ln cap="flat" cmpd="sng" w="28575">
            <a:solidFill>
              <a:srgbClr val="6667AB"/>
            </a:solidFill>
            <a:prstDash val="solid"/>
            <a:miter lim="800000"/>
            <a:headEnd len="med" w="med" type="oval"/>
            <a:tailEnd len="med" w="med" type="oval"/>
          </a:ln>
        </p:spPr>
      </p:cxnSp>
      <p:pic>
        <p:nvPicPr>
          <p:cNvPr descr="Dollar with solid fill" id="270" name="Google Shape;270;p6"/>
          <p:cNvPicPr preferRelativeResize="0"/>
          <p:nvPr/>
        </p:nvPicPr>
        <p:blipFill rotWithShape="1">
          <a:blip r:embed="rId6">
            <a:alphaModFix/>
          </a:blip>
          <a:srcRect b="0" l="0" r="0" t="0"/>
          <a:stretch/>
        </p:blipFill>
        <p:spPr>
          <a:xfrm>
            <a:off x="6349249" y="4377563"/>
            <a:ext cx="548640" cy="548640"/>
          </a:xfrm>
          <a:prstGeom prst="rect">
            <a:avLst/>
          </a:prstGeom>
          <a:noFill/>
          <a:ln>
            <a:noFill/>
          </a:ln>
        </p:spPr>
      </p:pic>
      <p:sp>
        <p:nvSpPr>
          <p:cNvPr id="271" name="Google Shape;271;p6"/>
          <p:cNvSpPr/>
          <p:nvPr/>
        </p:nvSpPr>
        <p:spPr>
          <a:xfrm rot="7582055">
            <a:off x="7846994" y="5742329"/>
            <a:ext cx="457200" cy="457200"/>
          </a:xfrm>
          <a:custGeom>
            <a:rect b="b" l="l" r="r" t="t"/>
            <a:pathLst>
              <a:path extrusionOk="0" h="1910042" w="1841888">
                <a:moveTo>
                  <a:pt x="568985" y="25469"/>
                </a:moveTo>
                <a:cubicBezTo>
                  <a:pt x="875844" y="142858"/>
                  <a:pt x="1856147" y="925453"/>
                  <a:pt x="1841731" y="1236431"/>
                </a:cubicBezTo>
                <a:cubicBezTo>
                  <a:pt x="1827315" y="1547409"/>
                  <a:pt x="789347" y="2008728"/>
                  <a:pt x="482488" y="1891339"/>
                </a:cubicBezTo>
                <a:cubicBezTo>
                  <a:pt x="175629" y="1773950"/>
                  <a:pt x="-11782" y="847193"/>
                  <a:pt x="575" y="532096"/>
                </a:cubicBezTo>
                <a:cubicBezTo>
                  <a:pt x="12932" y="216999"/>
                  <a:pt x="262126" y="-91920"/>
                  <a:pt x="568985" y="25469"/>
                </a:cubicBezTo>
                <a:close/>
              </a:path>
            </a:pathLst>
          </a:cu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itcoin with solid fill" id="272" name="Google Shape;272;p6"/>
          <p:cNvPicPr preferRelativeResize="0"/>
          <p:nvPr/>
        </p:nvPicPr>
        <p:blipFill rotWithShape="1">
          <a:blip r:embed="rId7">
            <a:alphaModFix/>
          </a:blip>
          <a:srcRect b="0" l="0" r="0" t="0"/>
          <a:stretch/>
        </p:blipFill>
        <p:spPr>
          <a:xfrm>
            <a:off x="7814062" y="5669532"/>
            <a:ext cx="548640" cy="548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7"/>
          <p:cNvSpPr txBox="1"/>
          <p:nvPr/>
        </p:nvSpPr>
        <p:spPr>
          <a:xfrm>
            <a:off x="764027" y="399789"/>
            <a:ext cx="10196384" cy="7069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Seamlessly Integrate to Current ERP Accounting Systems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rgbClr val="5A27ED"/>
              </a:solidFill>
              <a:latin typeface="Calibri"/>
              <a:ea typeface="Calibri"/>
              <a:cs typeface="Calibri"/>
              <a:sym typeface="Calibri"/>
            </a:endParaRPr>
          </a:p>
        </p:txBody>
      </p:sp>
      <p:sp>
        <p:nvSpPr>
          <p:cNvPr id="278" name="Google Shape;278;p7"/>
          <p:cNvSpPr/>
          <p:nvPr/>
        </p:nvSpPr>
        <p:spPr>
          <a:xfrm>
            <a:off x="838200" y="4919223"/>
            <a:ext cx="457200" cy="457200"/>
          </a:xfrm>
          <a:custGeom>
            <a:rect b="b" l="l" r="r" t="t"/>
            <a:pathLst>
              <a:path extrusionOk="0" h="1362749" w="1827632">
                <a:moveTo>
                  <a:pt x="38806" y="83021"/>
                </a:moveTo>
                <a:cubicBezTo>
                  <a:pt x="209741" y="-104390"/>
                  <a:pt x="1330087" y="64486"/>
                  <a:pt x="1608114" y="206589"/>
                </a:cubicBezTo>
                <a:cubicBezTo>
                  <a:pt x="1886141" y="348692"/>
                  <a:pt x="1877903" y="748227"/>
                  <a:pt x="1706968" y="935638"/>
                </a:cubicBezTo>
                <a:cubicBezTo>
                  <a:pt x="1536033" y="1123049"/>
                  <a:pt x="864650" y="1469038"/>
                  <a:pt x="582504" y="1331054"/>
                </a:cubicBezTo>
                <a:cubicBezTo>
                  <a:pt x="300358" y="1193070"/>
                  <a:pt x="-132129" y="270432"/>
                  <a:pt x="38806" y="83021"/>
                </a:cubicBezTo>
                <a:close/>
              </a:path>
            </a:pathLst>
          </a:cu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7"/>
          <p:cNvSpPr/>
          <p:nvPr/>
        </p:nvSpPr>
        <p:spPr>
          <a:xfrm>
            <a:off x="1102764" y="1489156"/>
            <a:ext cx="137160" cy="137160"/>
          </a:xfrm>
          <a:prstGeom prst="ellipse">
            <a:avLst/>
          </a:pr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 name="Google Shape;280;p7"/>
          <p:cNvSpPr/>
          <p:nvPr/>
        </p:nvSpPr>
        <p:spPr>
          <a:xfrm>
            <a:off x="841908" y="3367216"/>
            <a:ext cx="457200" cy="457200"/>
          </a:xfrm>
          <a:custGeom>
            <a:rect b="b" l="l" r="r" t="t"/>
            <a:pathLst>
              <a:path extrusionOk="0" h="1334131" w="1370216">
                <a:moveTo>
                  <a:pt x="614590" y="83647"/>
                </a:moveTo>
                <a:cubicBezTo>
                  <a:pt x="491023" y="194858"/>
                  <a:pt x="70893" y="532610"/>
                  <a:pt x="9109" y="676772"/>
                </a:cubicBezTo>
                <a:cubicBezTo>
                  <a:pt x="-52675" y="820934"/>
                  <a:pt x="219174" y="862123"/>
                  <a:pt x="243888" y="948620"/>
                </a:cubicBezTo>
                <a:cubicBezTo>
                  <a:pt x="268601" y="1035117"/>
                  <a:pt x="134736" y="1131912"/>
                  <a:pt x="157390" y="1195755"/>
                </a:cubicBezTo>
                <a:cubicBezTo>
                  <a:pt x="180044" y="1259598"/>
                  <a:pt x="217115" y="1350215"/>
                  <a:pt x="379812" y="1331680"/>
                </a:cubicBezTo>
                <a:cubicBezTo>
                  <a:pt x="542509" y="1313145"/>
                  <a:pt x="970877" y="1218410"/>
                  <a:pt x="1133574" y="1084545"/>
                </a:cubicBezTo>
                <a:cubicBezTo>
                  <a:pt x="1296271" y="950680"/>
                  <a:pt x="1325104" y="687069"/>
                  <a:pt x="1355996" y="528490"/>
                </a:cubicBezTo>
                <a:cubicBezTo>
                  <a:pt x="1386888" y="369912"/>
                  <a:pt x="1364234" y="211333"/>
                  <a:pt x="1318926" y="133074"/>
                </a:cubicBezTo>
                <a:cubicBezTo>
                  <a:pt x="1273618" y="54815"/>
                  <a:pt x="1145931" y="46577"/>
                  <a:pt x="1084147" y="58934"/>
                </a:cubicBezTo>
                <a:cubicBezTo>
                  <a:pt x="1022363" y="71291"/>
                  <a:pt x="948223" y="207215"/>
                  <a:pt x="948223" y="207215"/>
                </a:cubicBezTo>
                <a:cubicBezTo>
                  <a:pt x="915272" y="244285"/>
                  <a:pt x="886439" y="281355"/>
                  <a:pt x="886439" y="281355"/>
                </a:cubicBezTo>
                <a:cubicBezTo>
                  <a:pt x="865844" y="283415"/>
                  <a:pt x="824655" y="219572"/>
                  <a:pt x="824655" y="219572"/>
                </a:cubicBezTo>
                <a:cubicBezTo>
                  <a:pt x="814358" y="196918"/>
                  <a:pt x="837012" y="180442"/>
                  <a:pt x="824655" y="145431"/>
                </a:cubicBezTo>
                <a:cubicBezTo>
                  <a:pt x="812298" y="110420"/>
                  <a:pt x="783466" y="17745"/>
                  <a:pt x="750515" y="9507"/>
                </a:cubicBezTo>
                <a:cubicBezTo>
                  <a:pt x="717564" y="1269"/>
                  <a:pt x="738157" y="-27564"/>
                  <a:pt x="614590" y="83647"/>
                </a:cubicBezTo>
                <a:close/>
              </a:path>
            </a:pathLst>
          </a:cu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7"/>
          <p:cNvSpPr/>
          <p:nvPr/>
        </p:nvSpPr>
        <p:spPr>
          <a:xfrm>
            <a:off x="10226171" y="3719369"/>
            <a:ext cx="182880" cy="182880"/>
          </a:xfrm>
          <a:prstGeom prst="ellipse">
            <a:avLst/>
          </a:pr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Radar Chart with solid fill" id="282" name="Google Shape;282;p7"/>
          <p:cNvPicPr preferRelativeResize="0"/>
          <p:nvPr/>
        </p:nvPicPr>
        <p:blipFill rotWithShape="1">
          <a:blip r:embed="rId3">
            <a:alphaModFix/>
          </a:blip>
          <a:srcRect b="0" l="0" r="0" t="0"/>
          <a:stretch/>
        </p:blipFill>
        <p:spPr>
          <a:xfrm>
            <a:off x="782225" y="3285284"/>
            <a:ext cx="640080" cy="640080"/>
          </a:xfrm>
          <a:prstGeom prst="rect">
            <a:avLst/>
          </a:prstGeom>
          <a:noFill/>
          <a:ln>
            <a:noFill/>
          </a:ln>
        </p:spPr>
      </p:pic>
      <p:pic>
        <p:nvPicPr>
          <p:cNvPr descr="Syncing cloud with solid fill" id="283" name="Google Shape;283;p7"/>
          <p:cNvPicPr preferRelativeResize="0"/>
          <p:nvPr/>
        </p:nvPicPr>
        <p:blipFill rotWithShape="1">
          <a:blip r:embed="rId4">
            <a:alphaModFix/>
          </a:blip>
          <a:srcRect b="0" l="0" r="0" t="0"/>
          <a:stretch/>
        </p:blipFill>
        <p:spPr>
          <a:xfrm>
            <a:off x="782724" y="4782435"/>
            <a:ext cx="640080" cy="640080"/>
          </a:xfrm>
          <a:prstGeom prst="rect">
            <a:avLst/>
          </a:prstGeom>
          <a:noFill/>
          <a:ln>
            <a:noFill/>
          </a:ln>
        </p:spPr>
      </p:pic>
      <p:sp>
        <p:nvSpPr>
          <p:cNvPr id="284" name="Google Shape;284;p7"/>
          <p:cNvSpPr/>
          <p:nvPr/>
        </p:nvSpPr>
        <p:spPr>
          <a:xfrm>
            <a:off x="764027" y="1782371"/>
            <a:ext cx="457200" cy="457200"/>
          </a:xfrm>
          <a:custGeom>
            <a:rect b="b" l="l" r="r" t="t"/>
            <a:pathLst>
              <a:path extrusionOk="0" h="1910042" w="1841888">
                <a:moveTo>
                  <a:pt x="568985" y="25469"/>
                </a:moveTo>
                <a:cubicBezTo>
                  <a:pt x="875844" y="142858"/>
                  <a:pt x="1856147" y="925453"/>
                  <a:pt x="1841731" y="1236431"/>
                </a:cubicBezTo>
                <a:cubicBezTo>
                  <a:pt x="1827315" y="1547409"/>
                  <a:pt x="789347" y="2008728"/>
                  <a:pt x="482488" y="1891339"/>
                </a:cubicBezTo>
                <a:cubicBezTo>
                  <a:pt x="175629" y="1773950"/>
                  <a:pt x="-11782" y="847193"/>
                  <a:pt x="575" y="532096"/>
                </a:cubicBezTo>
                <a:cubicBezTo>
                  <a:pt x="12932" y="216999"/>
                  <a:pt x="262126" y="-91920"/>
                  <a:pt x="568985" y="25469"/>
                </a:cubicBezTo>
                <a:close/>
              </a:path>
            </a:pathLst>
          </a:cu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7"/>
          <p:cNvSpPr txBox="1"/>
          <p:nvPr/>
        </p:nvSpPr>
        <p:spPr>
          <a:xfrm>
            <a:off x="1481988" y="1866980"/>
            <a:ext cx="252984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Automation</a:t>
            </a:r>
            <a:endParaRPr b="0" i="0" sz="1600" u="none" cap="none" strike="noStrike">
              <a:solidFill>
                <a:srgbClr val="2D3958"/>
              </a:solidFill>
              <a:latin typeface="DM Sans Medium"/>
              <a:ea typeface="DM Sans Medium"/>
              <a:cs typeface="DM Sans Medium"/>
              <a:sym typeface="DM Sans Medium"/>
            </a:endParaRPr>
          </a:p>
        </p:txBody>
      </p:sp>
      <p:pic>
        <p:nvPicPr>
          <p:cNvPr descr="Smiling face outline with solid fill" id="286" name="Google Shape;286;p7"/>
          <p:cNvPicPr preferRelativeResize="0"/>
          <p:nvPr/>
        </p:nvPicPr>
        <p:blipFill rotWithShape="1">
          <a:blip r:embed="rId5">
            <a:alphaModFix/>
          </a:blip>
          <a:srcRect b="0" l="0" r="0" t="0"/>
          <a:stretch/>
        </p:blipFill>
        <p:spPr>
          <a:xfrm>
            <a:off x="782724" y="1880398"/>
            <a:ext cx="640080" cy="640080"/>
          </a:xfrm>
          <a:prstGeom prst="rect">
            <a:avLst/>
          </a:prstGeom>
          <a:noFill/>
          <a:ln>
            <a:noFill/>
          </a:ln>
        </p:spPr>
      </p:pic>
      <p:sp>
        <p:nvSpPr>
          <p:cNvPr id="287" name="Google Shape;287;p7"/>
          <p:cNvSpPr txBox="1"/>
          <p:nvPr/>
        </p:nvSpPr>
        <p:spPr>
          <a:xfrm>
            <a:off x="1481988" y="3374512"/>
            <a:ext cx="294712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Metrics</a:t>
            </a:r>
            <a:endParaRPr b="0" i="0" sz="1600" u="none" cap="none" strike="noStrike">
              <a:solidFill>
                <a:srgbClr val="2D3958"/>
              </a:solidFill>
              <a:latin typeface="DM Sans Medium"/>
              <a:ea typeface="DM Sans Medium"/>
              <a:cs typeface="DM Sans Medium"/>
              <a:sym typeface="DM Sans Medium"/>
            </a:endParaRPr>
          </a:p>
        </p:txBody>
      </p:sp>
      <p:sp>
        <p:nvSpPr>
          <p:cNvPr id="288" name="Google Shape;288;p7"/>
          <p:cNvSpPr txBox="1"/>
          <p:nvPr/>
        </p:nvSpPr>
        <p:spPr>
          <a:xfrm>
            <a:off x="1481988" y="4825969"/>
            <a:ext cx="294712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Cloud</a:t>
            </a:r>
            <a:endParaRPr b="0" i="0" sz="1600" u="none" cap="none" strike="noStrike">
              <a:solidFill>
                <a:srgbClr val="2D3958"/>
              </a:solidFill>
              <a:latin typeface="DM Sans Medium"/>
              <a:ea typeface="DM Sans Medium"/>
              <a:cs typeface="DM Sans Medium"/>
              <a:sym typeface="DM Sans Medium"/>
            </a:endParaRPr>
          </a:p>
        </p:txBody>
      </p:sp>
      <p:sp>
        <p:nvSpPr>
          <p:cNvPr id="289" name="Google Shape;289;p7"/>
          <p:cNvSpPr txBox="1"/>
          <p:nvPr/>
        </p:nvSpPr>
        <p:spPr>
          <a:xfrm>
            <a:off x="1481328" y="2231136"/>
            <a:ext cx="294712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200"/>
              <a:buFont typeface="DM Sans"/>
              <a:buNone/>
            </a:pPr>
            <a:r>
              <a:rPr b="0" i="0" lang="en-US" sz="1200" u="none" cap="none" strike="noStrike">
                <a:solidFill>
                  <a:srgbClr val="546285"/>
                </a:solidFill>
                <a:latin typeface="DM Sans"/>
                <a:ea typeface="DM Sans"/>
                <a:cs typeface="DM Sans"/>
                <a:sym typeface="DM Sans"/>
              </a:rPr>
              <a:t>Secure and automated consolidation on every crypto transaction</a:t>
            </a:r>
            <a:endParaRPr b="0" i="0" sz="1200" u="none" cap="none" strike="noStrike">
              <a:solidFill>
                <a:srgbClr val="546285"/>
              </a:solidFill>
              <a:latin typeface="DM Sans"/>
              <a:ea typeface="DM Sans"/>
              <a:cs typeface="DM Sans"/>
              <a:sym typeface="DM Sans"/>
            </a:endParaRPr>
          </a:p>
        </p:txBody>
      </p:sp>
      <p:sp>
        <p:nvSpPr>
          <p:cNvPr id="290" name="Google Shape;290;p7"/>
          <p:cNvSpPr txBox="1"/>
          <p:nvPr/>
        </p:nvSpPr>
        <p:spPr>
          <a:xfrm>
            <a:off x="1481328" y="3739896"/>
            <a:ext cx="294712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200"/>
              <a:buFont typeface="DM Sans"/>
              <a:buNone/>
            </a:pPr>
            <a:r>
              <a:rPr b="0" i="0" lang="en-US" sz="1200" u="none" cap="none" strike="noStrike">
                <a:solidFill>
                  <a:srgbClr val="546285"/>
                </a:solidFill>
                <a:latin typeface="DM Sans"/>
                <a:ea typeface="DM Sans"/>
                <a:cs typeface="DM Sans"/>
                <a:sym typeface="DM Sans"/>
              </a:rPr>
              <a:t>Discover real-time insights across entities and projects</a:t>
            </a:r>
            <a:endParaRPr b="0" i="0" sz="1200" u="none" cap="none" strike="noStrike">
              <a:solidFill>
                <a:srgbClr val="546285"/>
              </a:solidFill>
              <a:latin typeface="DM Sans"/>
              <a:ea typeface="DM Sans"/>
              <a:cs typeface="DM Sans"/>
              <a:sym typeface="DM Sans"/>
            </a:endParaRPr>
          </a:p>
        </p:txBody>
      </p:sp>
      <p:sp>
        <p:nvSpPr>
          <p:cNvPr id="291" name="Google Shape;291;p7"/>
          <p:cNvSpPr txBox="1"/>
          <p:nvPr/>
        </p:nvSpPr>
        <p:spPr>
          <a:xfrm>
            <a:off x="1478275" y="5193800"/>
            <a:ext cx="3106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46285"/>
              </a:buClr>
              <a:buSzPts val="1200"/>
              <a:buFont typeface="DM Sans"/>
              <a:buNone/>
            </a:pPr>
            <a:r>
              <a:rPr b="0" i="0" lang="en-US" sz="1200" u="none" cap="none" strike="noStrike">
                <a:solidFill>
                  <a:srgbClr val="546285"/>
                </a:solidFill>
                <a:latin typeface="DM Sans"/>
                <a:ea typeface="DM Sans"/>
                <a:cs typeface="DM Sans"/>
                <a:sym typeface="DM Sans"/>
              </a:rPr>
              <a:t>Access any data from anywhere without full cloud and mobile integration</a:t>
            </a:r>
            <a:endParaRPr b="0" i="0" sz="1200" u="none" cap="none" strike="noStrike">
              <a:solidFill>
                <a:srgbClr val="546285"/>
              </a:solidFill>
              <a:latin typeface="DM Sans"/>
              <a:ea typeface="DM Sans"/>
              <a:cs typeface="DM Sans"/>
              <a:sym typeface="DM Sans"/>
            </a:endParaRPr>
          </a:p>
        </p:txBody>
      </p:sp>
      <p:sp>
        <p:nvSpPr>
          <p:cNvPr id="292" name="Google Shape;292;p7"/>
          <p:cNvSpPr/>
          <p:nvPr/>
        </p:nvSpPr>
        <p:spPr>
          <a:xfrm>
            <a:off x="3392787" y="3324654"/>
            <a:ext cx="182880" cy="182880"/>
          </a:xfrm>
          <a:prstGeom prst="ellipse">
            <a:avLst/>
          </a:prstGeom>
          <a:solidFill>
            <a:srgbClr val="F3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3EFFF"/>
              </a:solidFill>
              <a:latin typeface="Calibri"/>
              <a:ea typeface="Calibri"/>
              <a:cs typeface="Calibri"/>
              <a:sym typeface="Calibri"/>
            </a:endParaRPr>
          </a:p>
        </p:txBody>
      </p:sp>
      <p:sp>
        <p:nvSpPr>
          <p:cNvPr id="293" name="Google Shape;293;p7"/>
          <p:cNvSpPr/>
          <p:nvPr/>
        </p:nvSpPr>
        <p:spPr>
          <a:xfrm>
            <a:off x="9365219" y="1396795"/>
            <a:ext cx="274320" cy="274320"/>
          </a:xfrm>
          <a:prstGeom prst="ellipse">
            <a:avLst/>
          </a:prstGeom>
          <a:solidFill>
            <a:srgbClr val="F3EFFF">
              <a:alpha val="6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3EFFF"/>
              </a:solidFill>
              <a:latin typeface="Calibri"/>
              <a:ea typeface="Calibri"/>
              <a:cs typeface="Calibri"/>
              <a:sym typeface="Calibri"/>
            </a:endParaRPr>
          </a:p>
        </p:txBody>
      </p:sp>
      <p:pic>
        <p:nvPicPr>
          <p:cNvPr descr="Table&#10;&#10;Description automatically generated" id="294" name="Google Shape;294;p7"/>
          <p:cNvPicPr preferRelativeResize="0"/>
          <p:nvPr/>
        </p:nvPicPr>
        <p:blipFill rotWithShape="1">
          <a:blip r:embed="rId6">
            <a:alphaModFix/>
          </a:blip>
          <a:srcRect b="0" l="0" r="0" t="0"/>
          <a:stretch/>
        </p:blipFill>
        <p:spPr>
          <a:xfrm>
            <a:off x="4750804" y="1688694"/>
            <a:ext cx="7719596" cy="479414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95" name="Google Shape;295;p7"/>
          <p:cNvSpPr txBox="1"/>
          <p:nvPr/>
        </p:nvSpPr>
        <p:spPr>
          <a:xfrm>
            <a:off x="749300" y="643890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10"/>
          <p:cNvGrpSpPr/>
          <p:nvPr/>
        </p:nvGrpSpPr>
        <p:grpSpPr>
          <a:xfrm>
            <a:off x="9079935" y="2697479"/>
            <a:ext cx="731868" cy="731520"/>
            <a:chOff x="8909343" y="2599272"/>
            <a:chExt cx="731868" cy="731520"/>
          </a:xfrm>
        </p:grpSpPr>
        <p:sp>
          <p:nvSpPr>
            <p:cNvPr id="301" name="Google Shape;301;p10"/>
            <p:cNvSpPr/>
            <p:nvPr/>
          </p:nvSpPr>
          <p:spPr>
            <a:xfrm>
              <a:off x="8909343" y="2599272"/>
              <a:ext cx="731868" cy="731520"/>
            </a:xfrm>
            <a:prstGeom prst="ellipse">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NetSuite Logo, symbol, meaning, history, PNG" id="302" name="Google Shape;302;p10"/>
            <p:cNvPicPr preferRelativeResize="0"/>
            <p:nvPr/>
          </p:nvPicPr>
          <p:blipFill rotWithShape="1">
            <a:blip r:embed="rId3">
              <a:alphaModFix/>
            </a:blip>
            <a:srcRect b="21001" l="0" r="70160" t="20907"/>
            <a:stretch/>
          </p:blipFill>
          <p:spPr>
            <a:xfrm>
              <a:off x="9080306" y="2714702"/>
              <a:ext cx="457200" cy="500659"/>
            </a:xfrm>
            <a:prstGeom prst="rect">
              <a:avLst/>
            </a:prstGeom>
            <a:noFill/>
            <a:ln>
              <a:noFill/>
            </a:ln>
          </p:spPr>
        </p:pic>
      </p:grpSp>
      <p:sp>
        <p:nvSpPr>
          <p:cNvPr id="303" name="Google Shape;303;p10"/>
          <p:cNvSpPr txBox="1"/>
          <p:nvPr/>
        </p:nvSpPr>
        <p:spPr>
          <a:xfrm>
            <a:off x="2667000" y="337014"/>
            <a:ext cx="6763692" cy="7069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D3958"/>
              </a:buClr>
              <a:buSzPts val="2800"/>
              <a:buFont typeface="DM Sans Medium"/>
              <a:buNone/>
            </a:pPr>
            <a:r>
              <a:rPr b="0" i="0" lang="en-US" sz="2800" u="none" cap="none" strike="noStrike">
                <a:solidFill>
                  <a:srgbClr val="2D3958"/>
                </a:solidFill>
                <a:latin typeface="DM Sans Medium"/>
                <a:ea typeface="DM Sans Medium"/>
                <a:cs typeface="DM Sans Medium"/>
                <a:sym typeface="DM Sans Medium"/>
              </a:rPr>
              <a:t>BixBeta - The Blockchain Bridge</a:t>
            </a:r>
            <a:endParaRPr b="0" i="0" sz="1400" u="none" cap="none" strike="noStrike">
              <a:solidFill>
                <a:schemeClr val="dk1"/>
              </a:solidFill>
              <a:latin typeface="Calibri"/>
              <a:ea typeface="Calibri"/>
              <a:cs typeface="Calibri"/>
              <a:sym typeface="Calibri"/>
            </a:endParaRPr>
          </a:p>
        </p:txBody>
      </p:sp>
      <p:sp>
        <p:nvSpPr>
          <p:cNvPr id="304" name="Google Shape;304;p10"/>
          <p:cNvSpPr txBox="1"/>
          <p:nvPr/>
        </p:nvSpPr>
        <p:spPr>
          <a:xfrm>
            <a:off x="2307821" y="905044"/>
            <a:ext cx="7576356"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1400" u="none" cap="none" strike="noStrike">
                <a:solidFill>
                  <a:srgbClr val="2F5597"/>
                </a:solidFill>
                <a:latin typeface="DM Sans"/>
                <a:ea typeface="DM Sans"/>
                <a:cs typeface="DM Sans"/>
                <a:sym typeface="DM Sans"/>
              </a:rPr>
              <a:t>BixBeta is uniting the crypto and accounting spaces – </a:t>
            </a:r>
            <a:br>
              <a:rPr b="0" i="0" lang="en-US" sz="1400" u="none" cap="none" strike="noStrike">
                <a:solidFill>
                  <a:srgbClr val="2F5597"/>
                </a:solidFill>
                <a:latin typeface="DM Sans"/>
                <a:ea typeface="DM Sans"/>
                <a:cs typeface="DM Sans"/>
                <a:sym typeface="DM Sans"/>
              </a:rPr>
            </a:br>
            <a:r>
              <a:rPr b="0" i="0" lang="en-US" sz="1400" u="none" cap="none" strike="noStrike">
                <a:solidFill>
                  <a:srgbClr val="2F5597"/>
                </a:solidFill>
                <a:latin typeface="DM Sans"/>
                <a:ea typeface="DM Sans"/>
                <a:cs typeface="DM Sans"/>
                <a:sym typeface="DM Sans"/>
              </a:rPr>
              <a:t>possibly facilitating millions of transactions along the way.</a:t>
            </a:r>
            <a:endParaRPr b="0" i="0" sz="1000" u="none" cap="none" strike="noStrike">
              <a:solidFill>
                <a:srgbClr val="2F5597"/>
              </a:solidFill>
              <a:latin typeface="DM Sans"/>
              <a:ea typeface="DM Sans"/>
              <a:cs typeface="DM Sans"/>
              <a:sym typeface="DM Sans"/>
            </a:endParaRPr>
          </a:p>
        </p:txBody>
      </p:sp>
      <p:sp>
        <p:nvSpPr>
          <p:cNvPr id="305" name="Google Shape;305;p10"/>
          <p:cNvSpPr txBox="1"/>
          <p:nvPr/>
        </p:nvSpPr>
        <p:spPr>
          <a:xfrm>
            <a:off x="3306726" y="1382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10"/>
          <p:cNvSpPr/>
          <p:nvPr/>
        </p:nvSpPr>
        <p:spPr>
          <a:xfrm>
            <a:off x="0" y="3428999"/>
            <a:ext cx="4114800" cy="2057401"/>
          </a:xfrm>
          <a:custGeom>
            <a:rect b="b" l="l" r="r" t="t"/>
            <a:pathLst>
              <a:path extrusionOk="0" h="1469539" w="4114800">
                <a:moveTo>
                  <a:pt x="0" y="0"/>
                </a:moveTo>
                <a:lnTo>
                  <a:pt x="4114800" y="0"/>
                </a:lnTo>
                <a:lnTo>
                  <a:pt x="4114800" y="520658"/>
                </a:lnTo>
                <a:lnTo>
                  <a:pt x="3975443" y="533639"/>
                </a:lnTo>
                <a:cubicBezTo>
                  <a:pt x="2484315" y="688477"/>
                  <a:pt x="1151789" y="1002789"/>
                  <a:pt x="96133" y="1428844"/>
                </a:cubicBezTo>
                <a:lnTo>
                  <a:pt x="0" y="1469539"/>
                </a:lnTo>
                <a:lnTo>
                  <a:pt x="0" y="0"/>
                </a:lnTo>
                <a:close/>
              </a:path>
            </a:pathLst>
          </a:custGeom>
          <a:gradFill>
            <a:gsLst>
              <a:gs pos="0">
                <a:srgbClr val="454D62"/>
              </a:gs>
              <a:gs pos="50000">
                <a:srgbClr val="636F8E"/>
              </a:gs>
              <a:gs pos="100000">
                <a:srgbClr val="7786AB"/>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p10"/>
          <p:cNvSpPr/>
          <p:nvPr/>
        </p:nvSpPr>
        <p:spPr>
          <a:xfrm>
            <a:off x="8077200" y="3429000"/>
            <a:ext cx="4114800" cy="2057400"/>
          </a:xfrm>
          <a:custGeom>
            <a:rect b="b" l="l" r="r" t="t"/>
            <a:pathLst>
              <a:path extrusionOk="0" h="1469538" w="4114800">
                <a:moveTo>
                  <a:pt x="0" y="0"/>
                </a:moveTo>
                <a:lnTo>
                  <a:pt x="4114800" y="0"/>
                </a:lnTo>
                <a:lnTo>
                  <a:pt x="4114800" y="1469538"/>
                </a:lnTo>
                <a:lnTo>
                  <a:pt x="4018668" y="1428844"/>
                </a:lnTo>
                <a:cubicBezTo>
                  <a:pt x="2963011" y="1002789"/>
                  <a:pt x="1630485" y="688477"/>
                  <a:pt x="139357" y="533639"/>
                </a:cubicBezTo>
                <a:lnTo>
                  <a:pt x="0" y="520658"/>
                </a:lnTo>
                <a:lnTo>
                  <a:pt x="0" y="0"/>
                </a:lnTo>
                <a:close/>
              </a:path>
            </a:pathLst>
          </a:custGeom>
          <a:gradFill>
            <a:gsLst>
              <a:gs pos="0">
                <a:srgbClr val="454D62"/>
              </a:gs>
              <a:gs pos="50000">
                <a:srgbClr val="636F8E"/>
              </a:gs>
              <a:gs pos="100000">
                <a:srgbClr val="7786AB"/>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8" name="Google Shape;308;p10"/>
          <p:cNvGrpSpPr/>
          <p:nvPr/>
        </p:nvGrpSpPr>
        <p:grpSpPr>
          <a:xfrm>
            <a:off x="4217894" y="3428999"/>
            <a:ext cx="3756211" cy="730625"/>
            <a:chOff x="4217894" y="3428999"/>
            <a:chExt cx="3756211" cy="730625"/>
          </a:xfrm>
        </p:grpSpPr>
        <p:sp>
          <p:nvSpPr>
            <p:cNvPr id="309" name="Google Shape;309;p10"/>
            <p:cNvSpPr/>
            <p:nvPr/>
          </p:nvSpPr>
          <p:spPr>
            <a:xfrm>
              <a:off x="4217894" y="3428999"/>
              <a:ext cx="3756211" cy="730625"/>
            </a:xfrm>
            <a:prstGeom prst="rect">
              <a:avLst/>
            </a:prstGeom>
            <a:solidFill>
              <a:srgbClr val="5A27ED"/>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0" name="Google Shape;310;p10"/>
            <p:cNvPicPr preferRelativeResize="0"/>
            <p:nvPr/>
          </p:nvPicPr>
          <p:blipFill rotWithShape="1">
            <a:blip r:embed="rId4">
              <a:alphaModFix/>
            </a:blip>
            <a:srcRect b="0" l="0" r="0" t="0"/>
            <a:stretch/>
          </p:blipFill>
          <p:spPr>
            <a:xfrm>
              <a:off x="5051985" y="3541981"/>
              <a:ext cx="2088030" cy="504660"/>
            </a:xfrm>
            <a:prstGeom prst="rect">
              <a:avLst/>
            </a:prstGeom>
            <a:noFill/>
            <a:ln>
              <a:noFill/>
            </a:ln>
          </p:spPr>
        </p:pic>
      </p:grpSp>
      <p:pic>
        <p:nvPicPr>
          <p:cNvPr id="311" name="Google Shape;311;p10"/>
          <p:cNvPicPr preferRelativeResize="0"/>
          <p:nvPr/>
        </p:nvPicPr>
        <p:blipFill rotWithShape="1">
          <a:blip r:embed="rId5">
            <a:alphaModFix/>
          </a:blip>
          <a:srcRect b="12019" l="3224" r="78417" t="14258"/>
          <a:stretch/>
        </p:blipFill>
        <p:spPr>
          <a:xfrm>
            <a:off x="8142238" y="2608394"/>
            <a:ext cx="847058" cy="927934"/>
          </a:xfrm>
          <a:prstGeom prst="rect">
            <a:avLst/>
          </a:prstGeom>
          <a:noFill/>
          <a:ln>
            <a:noFill/>
          </a:ln>
        </p:spPr>
      </p:pic>
      <p:grpSp>
        <p:nvGrpSpPr>
          <p:cNvPr id="312" name="Google Shape;312;p10"/>
          <p:cNvGrpSpPr/>
          <p:nvPr/>
        </p:nvGrpSpPr>
        <p:grpSpPr>
          <a:xfrm>
            <a:off x="9987453" y="2697479"/>
            <a:ext cx="731520" cy="731172"/>
            <a:chOff x="10050002" y="2599272"/>
            <a:chExt cx="731520" cy="731172"/>
          </a:xfrm>
        </p:grpSpPr>
        <p:sp>
          <p:nvSpPr>
            <p:cNvPr id="313" name="Google Shape;313;p10"/>
            <p:cNvSpPr/>
            <p:nvPr/>
          </p:nvSpPr>
          <p:spPr>
            <a:xfrm>
              <a:off x="10050002" y="2599272"/>
              <a:ext cx="731520" cy="731172"/>
            </a:xfrm>
            <a:prstGeom prst="ellipse">
              <a:avLst/>
            </a:prstGeom>
            <a:solidFill>
              <a:srgbClr val="2D39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4" name="Google Shape;314;p10"/>
            <p:cNvPicPr preferRelativeResize="0"/>
            <p:nvPr/>
          </p:nvPicPr>
          <p:blipFill rotWithShape="1">
            <a:blip r:embed="rId6">
              <a:alphaModFix/>
            </a:blip>
            <a:srcRect b="0" l="0" r="0" t="0"/>
            <a:stretch/>
          </p:blipFill>
          <p:spPr>
            <a:xfrm>
              <a:off x="10144225" y="2857702"/>
              <a:ext cx="548640" cy="214311"/>
            </a:xfrm>
            <a:prstGeom prst="rect">
              <a:avLst/>
            </a:prstGeom>
            <a:noFill/>
            <a:ln>
              <a:noFill/>
            </a:ln>
          </p:spPr>
        </p:pic>
      </p:grpSp>
      <p:pic>
        <p:nvPicPr>
          <p:cNvPr descr="Icon&#10;&#10;Description automatically generated" id="315" name="Google Shape;315;p10"/>
          <p:cNvPicPr preferRelativeResize="0"/>
          <p:nvPr/>
        </p:nvPicPr>
        <p:blipFill rotWithShape="1">
          <a:blip r:embed="rId7">
            <a:alphaModFix/>
          </a:blip>
          <a:srcRect b="0" l="0" r="0" t="0"/>
          <a:stretch/>
        </p:blipFill>
        <p:spPr>
          <a:xfrm>
            <a:off x="10901943" y="2697479"/>
            <a:ext cx="730625" cy="730625"/>
          </a:xfrm>
          <a:prstGeom prst="rect">
            <a:avLst/>
          </a:prstGeom>
          <a:noFill/>
          <a:ln>
            <a:noFill/>
          </a:ln>
        </p:spPr>
      </p:pic>
      <p:grpSp>
        <p:nvGrpSpPr>
          <p:cNvPr id="316" name="Google Shape;316;p10"/>
          <p:cNvGrpSpPr/>
          <p:nvPr/>
        </p:nvGrpSpPr>
        <p:grpSpPr>
          <a:xfrm>
            <a:off x="11792894" y="2696584"/>
            <a:ext cx="731520" cy="731520"/>
            <a:chOff x="2588216" y="1627322"/>
            <a:chExt cx="731520" cy="731520"/>
          </a:xfrm>
        </p:grpSpPr>
        <p:sp>
          <p:nvSpPr>
            <p:cNvPr id="317" name="Google Shape;317;p10"/>
            <p:cNvSpPr/>
            <p:nvPr/>
          </p:nvSpPr>
          <p:spPr>
            <a:xfrm>
              <a:off x="2588216" y="1627322"/>
              <a:ext cx="731520" cy="73152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318" name="Google Shape;318;p10"/>
            <p:cNvPicPr preferRelativeResize="0"/>
            <p:nvPr/>
          </p:nvPicPr>
          <p:blipFill rotWithShape="1">
            <a:blip r:embed="rId8">
              <a:alphaModFix/>
            </a:blip>
            <a:srcRect b="0" l="0" r="0" t="0"/>
            <a:stretch/>
          </p:blipFill>
          <p:spPr>
            <a:xfrm>
              <a:off x="2771096" y="1836591"/>
              <a:ext cx="365760" cy="318754"/>
            </a:xfrm>
            <a:prstGeom prst="rect">
              <a:avLst/>
            </a:prstGeom>
            <a:noFill/>
            <a:ln>
              <a:noFill/>
            </a:ln>
          </p:spPr>
        </p:pic>
      </p:grpSp>
      <p:sp>
        <p:nvSpPr>
          <p:cNvPr id="319" name="Google Shape;319;p10"/>
          <p:cNvSpPr/>
          <p:nvPr/>
        </p:nvSpPr>
        <p:spPr>
          <a:xfrm>
            <a:off x="448491" y="2696584"/>
            <a:ext cx="731520" cy="731520"/>
          </a:xfrm>
          <a:prstGeom prst="ellipse">
            <a:avLst/>
          </a:prstGeom>
          <a:solidFill>
            <a:srgbClr val="FFF2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p10"/>
          <p:cNvSpPr/>
          <p:nvPr/>
        </p:nvSpPr>
        <p:spPr>
          <a:xfrm>
            <a:off x="-449826" y="2706601"/>
            <a:ext cx="731520" cy="731520"/>
          </a:xfrm>
          <a:prstGeom prst="ellipse">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p10"/>
          <p:cNvSpPr/>
          <p:nvPr/>
        </p:nvSpPr>
        <p:spPr>
          <a:xfrm>
            <a:off x="2301240" y="2688756"/>
            <a:ext cx="731520" cy="73152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con&#10;&#10;Description automatically generated" id="322" name="Google Shape;322;p10"/>
          <p:cNvPicPr preferRelativeResize="0"/>
          <p:nvPr/>
        </p:nvPicPr>
        <p:blipFill rotWithShape="1">
          <a:blip r:embed="rId9">
            <a:alphaModFix/>
          </a:blip>
          <a:srcRect b="0" l="0" r="0" t="0"/>
          <a:stretch/>
        </p:blipFill>
        <p:spPr>
          <a:xfrm>
            <a:off x="590054" y="2824518"/>
            <a:ext cx="457200" cy="457200"/>
          </a:xfrm>
          <a:prstGeom prst="rect">
            <a:avLst/>
          </a:prstGeom>
          <a:noFill/>
          <a:ln>
            <a:noFill/>
          </a:ln>
        </p:spPr>
      </p:pic>
      <p:pic>
        <p:nvPicPr>
          <p:cNvPr descr="Icon&#10;&#10;Description automatically generated" id="323" name="Google Shape;323;p10"/>
          <p:cNvPicPr preferRelativeResize="0"/>
          <p:nvPr/>
        </p:nvPicPr>
        <p:blipFill rotWithShape="1">
          <a:blip r:embed="rId10">
            <a:alphaModFix/>
          </a:blip>
          <a:srcRect b="0" l="0" r="0" t="0"/>
          <a:stretch/>
        </p:blipFill>
        <p:spPr>
          <a:xfrm rot="-844888">
            <a:off x="3242779" y="2681959"/>
            <a:ext cx="749808" cy="749808"/>
          </a:xfrm>
          <a:prstGeom prst="rect">
            <a:avLst/>
          </a:prstGeom>
          <a:noFill/>
          <a:ln>
            <a:noFill/>
          </a:ln>
        </p:spPr>
      </p:pic>
      <p:grpSp>
        <p:nvGrpSpPr>
          <p:cNvPr id="324" name="Google Shape;324;p10"/>
          <p:cNvGrpSpPr/>
          <p:nvPr/>
        </p:nvGrpSpPr>
        <p:grpSpPr>
          <a:xfrm>
            <a:off x="1389708" y="2706601"/>
            <a:ext cx="731520" cy="731520"/>
            <a:chOff x="1343214" y="2706601"/>
            <a:chExt cx="731520" cy="731520"/>
          </a:xfrm>
        </p:grpSpPr>
        <p:sp>
          <p:nvSpPr>
            <p:cNvPr id="325" name="Google Shape;325;p10"/>
            <p:cNvSpPr/>
            <p:nvPr/>
          </p:nvSpPr>
          <p:spPr>
            <a:xfrm>
              <a:off x="1343214" y="2706601"/>
              <a:ext cx="731520" cy="731520"/>
            </a:xfrm>
            <a:prstGeom prst="ellipse">
              <a:avLst/>
            </a:prstGeom>
            <a:solidFill>
              <a:srgbClr val="CBB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con&#10;&#10;Description automatically generated" id="326" name="Google Shape;326;p10"/>
            <p:cNvPicPr preferRelativeResize="0"/>
            <p:nvPr/>
          </p:nvPicPr>
          <p:blipFill rotWithShape="1">
            <a:blip r:embed="rId11">
              <a:alphaModFix/>
            </a:blip>
            <a:srcRect b="0" l="0" r="0" t="0"/>
            <a:stretch/>
          </p:blipFill>
          <p:spPr>
            <a:xfrm>
              <a:off x="1491585" y="2843761"/>
              <a:ext cx="457200" cy="457200"/>
            </a:xfrm>
            <a:prstGeom prst="rect">
              <a:avLst/>
            </a:prstGeom>
            <a:noFill/>
            <a:ln>
              <a:noFill/>
            </a:ln>
          </p:spPr>
        </p:pic>
      </p:grpSp>
      <p:pic>
        <p:nvPicPr>
          <p:cNvPr descr="Shape&#10;&#10;Description automatically generated" id="327" name="Google Shape;327;p10"/>
          <p:cNvPicPr preferRelativeResize="0"/>
          <p:nvPr/>
        </p:nvPicPr>
        <p:blipFill rotWithShape="1">
          <a:blip r:embed="rId12">
            <a:alphaModFix/>
          </a:blip>
          <a:srcRect b="0" l="0" r="0" t="0"/>
          <a:stretch/>
        </p:blipFill>
        <p:spPr>
          <a:xfrm>
            <a:off x="2449591" y="2833744"/>
            <a:ext cx="457200" cy="457200"/>
          </a:xfrm>
          <a:prstGeom prst="rect">
            <a:avLst/>
          </a:prstGeom>
          <a:noFill/>
          <a:ln>
            <a:noFill/>
          </a:ln>
        </p:spPr>
      </p:pic>
      <p:pic>
        <p:nvPicPr>
          <p:cNvPr descr="A picture containing person, kitchenware&#10;&#10;Description automatically generated" id="328" name="Google Shape;328;p10"/>
          <p:cNvPicPr preferRelativeResize="0"/>
          <p:nvPr/>
        </p:nvPicPr>
        <p:blipFill rotWithShape="1">
          <a:blip r:embed="rId13">
            <a:alphaModFix/>
          </a:blip>
          <a:srcRect b="0" l="0" r="0" t="0"/>
          <a:stretch/>
        </p:blipFill>
        <p:spPr>
          <a:xfrm>
            <a:off x="-312666" y="284231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838200" y="13866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DM Sans Medium"/>
              <a:buNone/>
            </a:pPr>
            <a:r>
              <a:rPr lang="en-US" sz="2800">
                <a:solidFill>
                  <a:srgbClr val="2D3958"/>
                </a:solidFill>
                <a:latin typeface="DM Sans Medium"/>
                <a:ea typeface="DM Sans Medium"/>
                <a:cs typeface="DM Sans Medium"/>
                <a:sym typeface="DM Sans Medium"/>
              </a:rPr>
              <a:t>Simplifying the Accounting Profession</a:t>
            </a:r>
            <a:endParaRPr>
              <a:solidFill>
                <a:srgbClr val="2D3958"/>
              </a:solidFill>
            </a:endParaRPr>
          </a:p>
        </p:txBody>
      </p:sp>
      <p:sp>
        <p:nvSpPr>
          <p:cNvPr id="334" name="Google Shape;33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35" name="Google Shape;335;p41"/>
          <p:cNvGrpSpPr/>
          <p:nvPr/>
        </p:nvGrpSpPr>
        <p:grpSpPr>
          <a:xfrm>
            <a:off x="6255456" y="1915481"/>
            <a:ext cx="2529840" cy="3452716"/>
            <a:chOff x="4831079" y="1914864"/>
            <a:chExt cx="2529840" cy="3452716"/>
          </a:xfrm>
        </p:grpSpPr>
        <p:sp>
          <p:nvSpPr>
            <p:cNvPr id="336" name="Google Shape;336;p41"/>
            <p:cNvSpPr/>
            <p:nvPr/>
          </p:nvSpPr>
          <p:spPr>
            <a:xfrm>
              <a:off x="4831080" y="2670048"/>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p41"/>
            <p:cNvSpPr txBox="1"/>
            <p:nvPr/>
          </p:nvSpPr>
          <p:spPr>
            <a:xfrm>
              <a:off x="4831079" y="3013521"/>
              <a:ext cx="252984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Client Management</a:t>
              </a:r>
              <a:endParaRPr b="0" i="0" sz="2400" u="none" cap="none" strike="noStrike">
                <a:solidFill>
                  <a:srgbClr val="2D3958"/>
                </a:solidFill>
                <a:latin typeface="DM Sans Medium"/>
                <a:ea typeface="DM Sans Medium"/>
                <a:cs typeface="DM Sans Medium"/>
                <a:sym typeface="DM Sans Medium"/>
              </a:endParaRPr>
            </a:p>
          </p:txBody>
        </p:sp>
        <p:sp>
          <p:nvSpPr>
            <p:cNvPr id="338" name="Google Shape;338;p41"/>
            <p:cNvSpPr txBox="1"/>
            <p:nvPr/>
          </p:nvSpPr>
          <p:spPr>
            <a:xfrm>
              <a:off x="4831079" y="4413513"/>
              <a:ext cx="252984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BixBeta allows CPA firms to manage crypto donations for all their clients within one centralized interface.</a:t>
              </a:r>
              <a:endParaRPr b="0" i="0" sz="1400" u="none" cap="none" strike="noStrike">
                <a:solidFill>
                  <a:srgbClr val="546285"/>
                </a:solidFill>
                <a:latin typeface="DM Sans"/>
                <a:ea typeface="DM Sans"/>
                <a:cs typeface="DM Sans"/>
                <a:sym typeface="DM Sans"/>
              </a:endParaRPr>
            </a:p>
          </p:txBody>
        </p:sp>
        <p:pic>
          <p:nvPicPr>
            <p:cNvPr descr="Hierarchy with solid fill" id="339" name="Google Shape;339;p41"/>
            <p:cNvPicPr preferRelativeResize="0"/>
            <p:nvPr/>
          </p:nvPicPr>
          <p:blipFill rotWithShape="1">
            <a:blip r:embed="rId3">
              <a:alphaModFix/>
            </a:blip>
            <a:srcRect b="0" l="0" r="0" t="0"/>
            <a:stretch/>
          </p:blipFill>
          <p:spPr>
            <a:xfrm>
              <a:off x="5775959" y="1914864"/>
              <a:ext cx="640080" cy="640080"/>
            </a:xfrm>
            <a:prstGeom prst="rect">
              <a:avLst/>
            </a:prstGeom>
            <a:noFill/>
            <a:ln>
              <a:noFill/>
            </a:ln>
          </p:spPr>
        </p:pic>
      </p:grpSp>
      <p:grpSp>
        <p:nvGrpSpPr>
          <p:cNvPr id="340" name="Google Shape;340;p41"/>
          <p:cNvGrpSpPr/>
          <p:nvPr/>
        </p:nvGrpSpPr>
        <p:grpSpPr>
          <a:xfrm>
            <a:off x="3377133" y="1915481"/>
            <a:ext cx="2529841" cy="3452716"/>
            <a:chOff x="1255054" y="1914864"/>
            <a:chExt cx="2529841" cy="3452716"/>
          </a:xfrm>
        </p:grpSpPr>
        <p:sp>
          <p:nvSpPr>
            <p:cNvPr id="341" name="Google Shape;341;p41"/>
            <p:cNvSpPr/>
            <p:nvPr/>
          </p:nvSpPr>
          <p:spPr>
            <a:xfrm>
              <a:off x="1255056" y="2670048"/>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41"/>
            <p:cNvSpPr txBox="1"/>
            <p:nvPr/>
          </p:nvSpPr>
          <p:spPr>
            <a:xfrm>
              <a:off x="1255054" y="3198187"/>
              <a:ext cx="252984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Automation</a:t>
              </a:r>
              <a:endParaRPr b="0" i="0" sz="2400" u="none" cap="none" strike="noStrike">
                <a:solidFill>
                  <a:srgbClr val="2D3958"/>
                </a:solidFill>
                <a:latin typeface="DM Sans Medium"/>
                <a:ea typeface="DM Sans Medium"/>
                <a:cs typeface="DM Sans Medium"/>
                <a:sym typeface="DM Sans Medium"/>
              </a:endParaRPr>
            </a:p>
          </p:txBody>
        </p:sp>
        <p:sp>
          <p:nvSpPr>
            <p:cNvPr id="343" name="Google Shape;343;p41"/>
            <p:cNvSpPr txBox="1"/>
            <p:nvPr/>
          </p:nvSpPr>
          <p:spPr>
            <a:xfrm>
              <a:off x="1255055" y="4413513"/>
              <a:ext cx="252984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BixBeta fully manages the manual accounting process for every crypto donation received by a CPA client.</a:t>
              </a:r>
              <a:endParaRPr b="0" i="0" sz="1400" u="none" cap="none" strike="noStrike">
                <a:solidFill>
                  <a:srgbClr val="546285"/>
                </a:solidFill>
                <a:latin typeface="DM Sans"/>
                <a:ea typeface="DM Sans"/>
                <a:cs typeface="DM Sans"/>
                <a:sym typeface="DM Sans"/>
              </a:endParaRPr>
            </a:p>
          </p:txBody>
        </p:sp>
        <p:pic>
          <p:nvPicPr>
            <p:cNvPr descr="Ethernet with solid fill" id="344" name="Google Shape;344;p41"/>
            <p:cNvPicPr preferRelativeResize="0"/>
            <p:nvPr/>
          </p:nvPicPr>
          <p:blipFill rotWithShape="1">
            <a:blip r:embed="rId4">
              <a:alphaModFix/>
            </a:blip>
            <a:srcRect b="0" l="0" r="0" t="0"/>
            <a:stretch/>
          </p:blipFill>
          <p:spPr>
            <a:xfrm>
              <a:off x="2199934" y="1914864"/>
              <a:ext cx="640080" cy="640080"/>
            </a:xfrm>
            <a:prstGeom prst="rect">
              <a:avLst/>
            </a:prstGeom>
            <a:noFill/>
            <a:ln>
              <a:noFill/>
            </a:ln>
          </p:spPr>
        </p:pic>
      </p:grpSp>
      <p:grpSp>
        <p:nvGrpSpPr>
          <p:cNvPr id="345" name="Google Shape;345;p41"/>
          <p:cNvGrpSpPr/>
          <p:nvPr/>
        </p:nvGrpSpPr>
        <p:grpSpPr>
          <a:xfrm>
            <a:off x="9133779" y="1898564"/>
            <a:ext cx="2529841" cy="3329103"/>
            <a:chOff x="9133779" y="1914864"/>
            <a:chExt cx="2529841" cy="3329103"/>
          </a:xfrm>
        </p:grpSpPr>
        <p:sp>
          <p:nvSpPr>
            <p:cNvPr id="346" name="Google Shape;346;p41"/>
            <p:cNvSpPr/>
            <p:nvPr/>
          </p:nvSpPr>
          <p:spPr>
            <a:xfrm>
              <a:off x="9133780" y="2669146"/>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41"/>
            <p:cNvSpPr txBox="1"/>
            <p:nvPr/>
          </p:nvSpPr>
          <p:spPr>
            <a:xfrm>
              <a:off x="9133780" y="2988185"/>
              <a:ext cx="252984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Security &amp; Compliance </a:t>
              </a:r>
              <a:endParaRPr b="0" i="0" sz="3200" u="none" cap="none" strike="noStrike">
                <a:solidFill>
                  <a:srgbClr val="2D3958"/>
                </a:solidFill>
                <a:latin typeface="DM Sans Medium"/>
                <a:ea typeface="DM Sans Medium"/>
                <a:cs typeface="DM Sans Medium"/>
                <a:sym typeface="DM Sans Medium"/>
              </a:endParaRPr>
            </a:p>
          </p:txBody>
        </p:sp>
        <p:sp>
          <p:nvSpPr>
            <p:cNvPr id="348" name="Google Shape;348;p41"/>
            <p:cNvSpPr txBox="1"/>
            <p:nvPr/>
          </p:nvSpPr>
          <p:spPr>
            <a:xfrm>
              <a:off x="9133779" y="4505344"/>
              <a:ext cx="2529840" cy="7386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BixBeta adheres to the highest accounting and security regulations.</a:t>
              </a:r>
              <a:endParaRPr b="0" i="0" sz="1400" u="none" cap="none" strike="noStrike">
                <a:solidFill>
                  <a:srgbClr val="546285"/>
                </a:solidFill>
                <a:latin typeface="DM Sans"/>
                <a:ea typeface="DM Sans"/>
                <a:cs typeface="DM Sans"/>
                <a:sym typeface="DM Sans"/>
              </a:endParaRPr>
            </a:p>
          </p:txBody>
        </p:sp>
        <p:pic>
          <p:nvPicPr>
            <p:cNvPr descr="Badge Tick with solid fill" id="349" name="Google Shape;349;p41"/>
            <p:cNvPicPr preferRelativeResize="0"/>
            <p:nvPr/>
          </p:nvPicPr>
          <p:blipFill rotWithShape="1">
            <a:blip r:embed="rId5">
              <a:alphaModFix/>
            </a:blip>
            <a:srcRect b="0" l="0" r="0" t="0"/>
            <a:stretch/>
          </p:blipFill>
          <p:spPr>
            <a:xfrm>
              <a:off x="10078662" y="1914864"/>
              <a:ext cx="640080" cy="640080"/>
            </a:xfrm>
            <a:prstGeom prst="rect">
              <a:avLst/>
            </a:prstGeom>
            <a:noFill/>
            <a:ln>
              <a:noFill/>
            </a:ln>
          </p:spPr>
        </p:pic>
      </p:grpSp>
      <p:sp>
        <p:nvSpPr>
          <p:cNvPr id="350" name="Google Shape;350;p41"/>
          <p:cNvSpPr txBox="1"/>
          <p:nvPr/>
        </p:nvSpPr>
        <p:spPr>
          <a:xfrm>
            <a:off x="838200" y="1033583"/>
            <a:ext cx="7576356"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1400" u="none" cap="none" strike="noStrike">
                <a:solidFill>
                  <a:srgbClr val="2F5597"/>
                </a:solidFill>
                <a:latin typeface="DM Sans"/>
                <a:ea typeface="DM Sans"/>
                <a:cs typeface="DM Sans"/>
                <a:sym typeface="DM Sans"/>
              </a:rPr>
              <a:t>BixBeta takes over all the transactional, granular accounting aspect of crypto transactions and enables accountants to take on more of an advisory role.</a:t>
            </a:r>
            <a:endParaRPr b="0" i="0" sz="1000" u="none" cap="none" strike="noStrike">
              <a:solidFill>
                <a:srgbClr val="2F5597"/>
              </a:solidFill>
              <a:latin typeface="DM Sans"/>
              <a:ea typeface="DM Sans"/>
              <a:cs typeface="DM Sans"/>
              <a:sym typeface="DM Sans"/>
            </a:endParaRPr>
          </a:p>
        </p:txBody>
      </p:sp>
      <p:grpSp>
        <p:nvGrpSpPr>
          <p:cNvPr id="351" name="Google Shape;351;p41"/>
          <p:cNvGrpSpPr/>
          <p:nvPr/>
        </p:nvGrpSpPr>
        <p:grpSpPr>
          <a:xfrm>
            <a:off x="498810" y="2670665"/>
            <a:ext cx="2529841" cy="2697532"/>
            <a:chOff x="1255054" y="2670048"/>
            <a:chExt cx="2529841" cy="2697532"/>
          </a:xfrm>
        </p:grpSpPr>
        <p:sp>
          <p:nvSpPr>
            <p:cNvPr id="352" name="Google Shape;352;p41"/>
            <p:cNvSpPr/>
            <p:nvPr/>
          </p:nvSpPr>
          <p:spPr>
            <a:xfrm>
              <a:off x="1255056" y="2670048"/>
              <a:ext cx="2529839" cy="1519707"/>
            </a:xfrm>
            <a:prstGeom prst="roundRect">
              <a:avLst>
                <a:gd fmla="val 16667" name="adj"/>
              </a:avLst>
            </a:prstGeom>
            <a:solidFill>
              <a:schemeClr val="lt1"/>
            </a:solidFill>
            <a:ln cap="flat" cmpd="sng" w="28575">
              <a:solidFill>
                <a:srgbClr val="6667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41"/>
            <p:cNvSpPr txBox="1"/>
            <p:nvPr/>
          </p:nvSpPr>
          <p:spPr>
            <a:xfrm>
              <a:off x="1255054" y="2974121"/>
              <a:ext cx="2529840"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D3958"/>
                </a:buClr>
                <a:buSzPts val="2400"/>
                <a:buFont typeface="DM Sans Medium"/>
                <a:buNone/>
              </a:pPr>
              <a:r>
                <a:rPr b="0" i="0" lang="en-US" sz="2400" u="none" cap="none" strike="noStrike">
                  <a:solidFill>
                    <a:srgbClr val="2D3958"/>
                  </a:solidFill>
                  <a:latin typeface="DM Sans Medium"/>
                  <a:ea typeface="DM Sans Medium"/>
                  <a:cs typeface="DM Sans Medium"/>
                  <a:sym typeface="DM Sans Medium"/>
                </a:rPr>
                <a:t>On-Chain</a:t>
              </a:r>
              <a:br>
                <a:rPr b="0" i="0" lang="en-US" sz="2400" u="none" cap="none" strike="noStrike">
                  <a:solidFill>
                    <a:srgbClr val="2D3958"/>
                  </a:solidFill>
                  <a:latin typeface="DM Sans Medium"/>
                  <a:ea typeface="DM Sans Medium"/>
                  <a:cs typeface="DM Sans Medium"/>
                  <a:sym typeface="DM Sans Medium"/>
                </a:rPr>
              </a:br>
              <a:r>
                <a:rPr b="0" i="0" lang="en-US" sz="2400" u="none" cap="none" strike="noStrike">
                  <a:solidFill>
                    <a:srgbClr val="2D3958"/>
                  </a:solidFill>
                  <a:latin typeface="DM Sans Medium"/>
                  <a:ea typeface="DM Sans Medium"/>
                  <a:cs typeface="DM Sans Medium"/>
                  <a:sym typeface="DM Sans Medium"/>
                </a:rPr>
                <a:t>Accounting</a:t>
              </a:r>
              <a:endParaRPr b="0" i="0" sz="2400" u="none" cap="none" strike="noStrike">
                <a:solidFill>
                  <a:srgbClr val="2D3958"/>
                </a:solidFill>
                <a:latin typeface="DM Sans Medium"/>
                <a:ea typeface="DM Sans Medium"/>
                <a:cs typeface="DM Sans Medium"/>
                <a:sym typeface="DM Sans Medium"/>
              </a:endParaRPr>
            </a:p>
          </p:txBody>
        </p:sp>
        <p:sp>
          <p:nvSpPr>
            <p:cNvPr id="354" name="Google Shape;354;p41"/>
            <p:cNvSpPr txBox="1"/>
            <p:nvPr/>
          </p:nvSpPr>
          <p:spPr>
            <a:xfrm>
              <a:off x="1255055" y="4413513"/>
              <a:ext cx="2529840"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46285"/>
                </a:buClr>
                <a:buSzPts val="1400"/>
                <a:buFont typeface="DM Sans"/>
                <a:buNone/>
              </a:pPr>
              <a:r>
                <a:rPr b="0" i="0" lang="en-US" sz="1400" u="none" cap="none" strike="noStrike">
                  <a:solidFill>
                    <a:srgbClr val="546285"/>
                  </a:solidFill>
                  <a:latin typeface="DM Sans"/>
                  <a:ea typeface="DM Sans"/>
                  <a:cs typeface="DM Sans"/>
                  <a:sym typeface="DM Sans"/>
                </a:rPr>
                <a:t>By utilizing the blockchain’s data, we will be able to offer instant transaction settlement and recording.</a:t>
              </a:r>
              <a:endParaRPr b="0" i="0" sz="1400" u="none" cap="none" strike="noStrike">
                <a:solidFill>
                  <a:srgbClr val="546285"/>
                </a:solidFill>
                <a:latin typeface="DM Sans"/>
                <a:ea typeface="DM Sans"/>
                <a:cs typeface="DM Sans"/>
                <a:sym typeface="DM Sans"/>
              </a:endParaRPr>
            </a:p>
          </p:txBody>
        </p:sp>
      </p:grpSp>
      <p:pic>
        <p:nvPicPr>
          <p:cNvPr descr="Blockchain with solid fill" id="355" name="Google Shape;355;p41"/>
          <p:cNvPicPr preferRelativeResize="0"/>
          <p:nvPr/>
        </p:nvPicPr>
        <p:blipFill rotWithShape="1">
          <a:blip r:embed="rId6">
            <a:alphaModFix/>
          </a:blip>
          <a:srcRect b="0" l="0" r="0" t="0"/>
          <a:stretch/>
        </p:blipFill>
        <p:spPr>
          <a:xfrm>
            <a:off x="1535127" y="1929441"/>
            <a:ext cx="548640" cy="5486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2022-08-25T03:30:28Z</dcterms:created>
  <dc:creator>Thesenvitz, Malte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2022-11-18T21:34:26Z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42af22eb-8d64-45e6-8996-da6c7206cd70</vt:lpwstr>
  </property>
  <property fmtid="{D5CDD505-2E9C-101B-9397-08002B2CF9AE}" pid="8" name="MSIP_Label_4f518368-b969-4042-91d9-8939bd921da2_ContentBits">
    <vt:lpwstr>0</vt:lpwstr>
  </property>
</Properties>
</file>